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Carollo Playscript Bold" charset="1" panose="00000000000000000000"/>
      <p:regular r:id="rId27"/>
    </p:embeddedFont>
    <p:embeddedFont>
      <p:font typeface="Carollo Playscript"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0.jpe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0.jpe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0.jpe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0.jpe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0.jpe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11" Target="../media/image17.png" Type="http://schemas.openxmlformats.org/officeDocument/2006/relationships/image"/><Relationship Id="rId12" Target="../media/image18.jpeg" Type="http://schemas.openxmlformats.org/officeDocument/2006/relationships/image"/><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4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17.png" Type="http://schemas.openxmlformats.org/officeDocument/2006/relationships/image"/><Relationship Id="rId6" Target="../media/image21.jpe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jpe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jpe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jpeg" Type="http://schemas.openxmlformats.org/officeDocument/2006/relationships/image"/><Relationship Id="rId6" Target="../media/image36.png" Type="http://schemas.openxmlformats.org/officeDocument/2006/relationships/image"/><Relationship Id="rId7" Target="../media/image37.jpe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0.jpe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772287" y="5882446"/>
            <a:ext cx="14928980" cy="8229600"/>
          </a:xfrm>
          <a:custGeom>
            <a:avLst/>
            <a:gdLst/>
            <a:ahLst/>
            <a:cxnLst/>
            <a:rect r="r" b="b" t="t" l="l"/>
            <a:pathLst>
              <a:path h="8229600" w="14928980">
                <a:moveTo>
                  <a:pt x="0" y="0"/>
                </a:moveTo>
                <a:lnTo>
                  <a:pt x="14928980" y="0"/>
                </a:lnTo>
                <a:lnTo>
                  <a:pt x="14928980" y="8229600"/>
                </a:lnTo>
                <a:lnTo>
                  <a:pt x="0" y="8229600"/>
                </a:lnTo>
                <a:lnTo>
                  <a:pt x="0" y="0"/>
                </a:lnTo>
                <a:close/>
              </a:path>
            </a:pathLst>
          </a:custGeom>
          <a:blipFill>
            <a:blip r:embed="rId3"/>
            <a:stretch>
              <a:fillRect l="0" t="0" r="0" b="0"/>
            </a:stretch>
          </a:blipFill>
        </p:spPr>
      </p:sp>
      <p:sp>
        <p:nvSpPr>
          <p:cNvPr name="TextBox 4" id="4"/>
          <p:cNvSpPr txBox="true"/>
          <p:nvPr/>
        </p:nvSpPr>
        <p:spPr>
          <a:xfrm rot="0">
            <a:off x="1613246" y="2620293"/>
            <a:ext cx="14081828" cy="4552315"/>
          </a:xfrm>
          <a:prstGeom prst="rect">
            <a:avLst/>
          </a:prstGeom>
        </p:spPr>
        <p:txBody>
          <a:bodyPr anchor="t" rtlCol="false" tIns="0" lIns="0" bIns="0" rIns="0">
            <a:spAutoFit/>
          </a:bodyPr>
          <a:lstStyle/>
          <a:p>
            <a:pPr algn="ctr">
              <a:lnSpc>
                <a:spcPts val="11960"/>
              </a:lnSpc>
            </a:pPr>
            <a:r>
              <a:rPr lang="en-US" sz="10400" spc="-1040">
                <a:solidFill>
                  <a:srgbClr val="586746"/>
                </a:solidFill>
                <a:latin typeface="Carollo Playscript Bold"/>
                <a:ea typeface="Carollo Playscript Bold"/>
                <a:cs typeface="Carollo Playscript Bold"/>
                <a:sym typeface="Carollo Playscript Bold"/>
              </a:rPr>
              <a:t>TUJUAN BANGSA EROPA DATANG KE INDONESIA</a:t>
            </a:r>
          </a:p>
        </p:txBody>
      </p:sp>
      <p:sp>
        <p:nvSpPr>
          <p:cNvPr name="Freeform 5" id="5"/>
          <p:cNvSpPr/>
          <p:nvPr/>
        </p:nvSpPr>
        <p:spPr>
          <a:xfrm flipH="false" flipV="false" rot="-1494305">
            <a:off x="11131815" y="-4598123"/>
            <a:ext cx="7662275" cy="9607868"/>
          </a:xfrm>
          <a:custGeom>
            <a:avLst/>
            <a:gdLst/>
            <a:ahLst/>
            <a:cxnLst/>
            <a:rect r="r" b="b" t="t" l="l"/>
            <a:pathLst>
              <a:path h="9607868" w="7662275">
                <a:moveTo>
                  <a:pt x="0" y="0"/>
                </a:moveTo>
                <a:lnTo>
                  <a:pt x="7662275" y="0"/>
                </a:lnTo>
                <a:lnTo>
                  <a:pt x="7662275" y="9607868"/>
                </a:lnTo>
                <a:lnTo>
                  <a:pt x="0" y="9607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196921">
            <a:off x="-1323836" y="-1677773"/>
            <a:ext cx="4449652" cy="6267115"/>
          </a:xfrm>
          <a:custGeom>
            <a:avLst/>
            <a:gdLst/>
            <a:ahLst/>
            <a:cxnLst/>
            <a:rect r="r" b="b" t="t" l="l"/>
            <a:pathLst>
              <a:path h="6267115" w="4449652">
                <a:moveTo>
                  <a:pt x="0" y="0"/>
                </a:moveTo>
                <a:lnTo>
                  <a:pt x="4449652" y="0"/>
                </a:lnTo>
                <a:lnTo>
                  <a:pt x="4449652" y="6267116"/>
                </a:lnTo>
                <a:lnTo>
                  <a:pt x="0" y="6267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54590">
            <a:off x="13709299" y="4462535"/>
            <a:ext cx="5458986" cy="8072438"/>
          </a:xfrm>
          <a:custGeom>
            <a:avLst/>
            <a:gdLst/>
            <a:ahLst/>
            <a:cxnLst/>
            <a:rect r="r" b="b" t="t" l="l"/>
            <a:pathLst>
              <a:path h="8072438" w="5458986">
                <a:moveTo>
                  <a:pt x="0" y="0"/>
                </a:moveTo>
                <a:lnTo>
                  <a:pt x="5458987" y="0"/>
                </a:lnTo>
                <a:lnTo>
                  <a:pt x="5458987" y="8072438"/>
                </a:lnTo>
                <a:lnTo>
                  <a:pt x="0" y="80724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3876582" y="6523389"/>
            <a:ext cx="9068430" cy="8229600"/>
          </a:xfrm>
          <a:custGeom>
            <a:avLst/>
            <a:gdLst/>
            <a:ahLst/>
            <a:cxnLst/>
            <a:rect r="r" b="b" t="t" l="l"/>
            <a:pathLst>
              <a:path h="8229600" w="9068430">
                <a:moveTo>
                  <a:pt x="9068430" y="0"/>
                </a:moveTo>
                <a:lnTo>
                  <a:pt x="0" y="0"/>
                </a:lnTo>
                <a:lnTo>
                  <a:pt x="0" y="8229600"/>
                </a:lnTo>
                <a:lnTo>
                  <a:pt x="9068430" y="8229600"/>
                </a:lnTo>
                <a:lnTo>
                  <a:pt x="9068430" y="0"/>
                </a:lnTo>
                <a:close/>
              </a:path>
            </a:pathLst>
          </a:custGeom>
          <a:blipFill>
            <a:blip r:embed="rId3"/>
            <a:stretch>
              <a:fillRect l="0" t="0" r="0" b="0"/>
            </a:stretch>
          </a:blipFill>
        </p:spPr>
      </p:sp>
      <p:sp>
        <p:nvSpPr>
          <p:cNvPr name="Freeform 4" id="4"/>
          <p:cNvSpPr/>
          <p:nvPr/>
        </p:nvSpPr>
        <p:spPr>
          <a:xfrm flipH="false" flipV="false" rot="0">
            <a:off x="11848216" y="-2075996"/>
            <a:ext cx="10384353" cy="8229600"/>
          </a:xfrm>
          <a:custGeom>
            <a:avLst/>
            <a:gdLst/>
            <a:ahLst/>
            <a:cxnLst/>
            <a:rect r="r" b="b" t="t" l="l"/>
            <a:pathLst>
              <a:path h="8229600" w="10384353">
                <a:moveTo>
                  <a:pt x="0" y="0"/>
                </a:moveTo>
                <a:lnTo>
                  <a:pt x="10384354" y="0"/>
                </a:lnTo>
                <a:lnTo>
                  <a:pt x="10384354" y="8229600"/>
                </a:lnTo>
                <a:lnTo>
                  <a:pt x="0" y="8229600"/>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12830763" y="579418"/>
            <a:ext cx="5180567" cy="4116122"/>
            <a:chOff x="0" y="0"/>
            <a:chExt cx="3901440" cy="3099816"/>
          </a:xfrm>
        </p:grpSpPr>
        <p:sp>
          <p:nvSpPr>
            <p:cNvPr name="Freeform 6" id="6"/>
            <p:cNvSpPr/>
            <p:nvPr/>
          </p:nvSpPr>
          <p:spPr>
            <a:xfrm flipH="false" flipV="false" rot="0">
              <a:off x="127000" y="190500"/>
              <a:ext cx="3657600" cy="2413000"/>
            </a:xfrm>
            <a:custGeom>
              <a:avLst/>
              <a:gdLst/>
              <a:ahLst/>
              <a:cxnLst/>
              <a:rect r="r" b="b" t="t" l="l"/>
              <a:pathLst>
                <a:path h="2413000" w="3657600">
                  <a:moveTo>
                    <a:pt x="3657600" y="2413000"/>
                  </a:moveTo>
                  <a:lnTo>
                    <a:pt x="0" y="2413000"/>
                  </a:lnTo>
                  <a:lnTo>
                    <a:pt x="0" y="0"/>
                  </a:lnTo>
                  <a:lnTo>
                    <a:pt x="3657600" y="0"/>
                  </a:lnTo>
                  <a:lnTo>
                    <a:pt x="3657600" y="2413000"/>
                  </a:lnTo>
                  <a:close/>
                </a:path>
              </a:pathLst>
            </a:custGeom>
            <a:blipFill>
              <a:blip r:embed="rId5"/>
              <a:stretch>
                <a:fillRect l="0" t="-434" r="0" b="-434"/>
              </a:stretch>
            </a:blipFill>
          </p:spPr>
        </p:sp>
        <p:sp>
          <p:nvSpPr>
            <p:cNvPr name="Freeform 7" id="7"/>
            <p:cNvSpPr/>
            <p:nvPr/>
          </p:nvSpPr>
          <p:spPr>
            <a:xfrm flipH="false" flipV="false" rot="0">
              <a:off x="0" y="0"/>
              <a:ext cx="3901440" cy="3099816"/>
            </a:xfrm>
            <a:custGeom>
              <a:avLst/>
              <a:gdLst/>
              <a:ahLst/>
              <a:cxnLst/>
              <a:rect r="r" b="b" t="t" l="l"/>
              <a:pathLst>
                <a:path h="3099816" w="3901440">
                  <a:moveTo>
                    <a:pt x="3901440" y="3099816"/>
                  </a:moveTo>
                  <a:lnTo>
                    <a:pt x="0" y="3099816"/>
                  </a:lnTo>
                  <a:lnTo>
                    <a:pt x="0" y="0"/>
                  </a:lnTo>
                  <a:lnTo>
                    <a:pt x="3901440" y="0"/>
                  </a:lnTo>
                  <a:lnTo>
                    <a:pt x="3901440" y="3099816"/>
                  </a:lnTo>
                  <a:close/>
                </a:path>
              </a:pathLst>
            </a:custGeom>
            <a:blipFill>
              <a:blip r:embed="rId6"/>
              <a:stretch>
                <a:fillRect l="0" t="-29" r="0" b="-29"/>
              </a:stretch>
            </a:blipFill>
          </p:spPr>
        </p:sp>
      </p:grpSp>
      <p:sp>
        <p:nvSpPr>
          <p:cNvPr name="Freeform 8" id="8"/>
          <p:cNvSpPr/>
          <p:nvPr/>
        </p:nvSpPr>
        <p:spPr>
          <a:xfrm flipH="false" flipV="false" rot="2090350">
            <a:off x="15157041" y="1297"/>
            <a:ext cx="4204519" cy="1156243"/>
          </a:xfrm>
          <a:custGeom>
            <a:avLst/>
            <a:gdLst/>
            <a:ahLst/>
            <a:cxnLst/>
            <a:rect r="r" b="b" t="t" l="l"/>
            <a:pathLst>
              <a:path h="1156243" w="4204519">
                <a:moveTo>
                  <a:pt x="0" y="0"/>
                </a:moveTo>
                <a:lnTo>
                  <a:pt x="4204518" y="0"/>
                </a:lnTo>
                <a:lnTo>
                  <a:pt x="4204518" y="1156243"/>
                </a:lnTo>
                <a:lnTo>
                  <a:pt x="0" y="1156243"/>
                </a:lnTo>
                <a:lnTo>
                  <a:pt x="0" y="0"/>
                </a:lnTo>
                <a:close/>
              </a:path>
            </a:pathLst>
          </a:custGeom>
          <a:blipFill>
            <a:blip r:embed="rId7"/>
            <a:stretch>
              <a:fillRect l="0" t="0" r="0" b="0"/>
            </a:stretch>
          </a:blipFill>
        </p:spPr>
      </p:sp>
      <p:sp>
        <p:nvSpPr>
          <p:cNvPr name="TextBox 9" id="9"/>
          <p:cNvSpPr txBox="true"/>
          <p:nvPr/>
        </p:nvSpPr>
        <p:spPr>
          <a:xfrm rot="0">
            <a:off x="1028700" y="4388305"/>
            <a:ext cx="13513257" cy="2135084"/>
          </a:xfrm>
          <a:prstGeom prst="rect">
            <a:avLst/>
          </a:prstGeom>
        </p:spPr>
        <p:txBody>
          <a:bodyPr anchor="t" rtlCol="false" tIns="0" lIns="0" bIns="0" rIns="0">
            <a:spAutoFit/>
          </a:bodyPr>
          <a:lstStyle/>
          <a:p>
            <a:pPr algn="l">
              <a:lnSpc>
                <a:spcPts val="5550"/>
              </a:lnSpc>
            </a:pPr>
            <a:r>
              <a:rPr lang="en-US" sz="5550" spc="-277">
                <a:solidFill>
                  <a:srgbClr val="586746"/>
                </a:solidFill>
                <a:latin typeface="Carollo Playscript Bold"/>
                <a:ea typeface="Carollo Playscript Bold"/>
                <a:cs typeface="Carollo Playscript Bold"/>
                <a:sym typeface="Carollo Playscript Bold"/>
              </a:rPr>
              <a:t>B.Menguasai Wilayah Strategis Untuk Perdagangan Dan Basis Militer</a:t>
            </a:r>
          </a:p>
          <a:p>
            <a:pPr algn="l">
              <a:lnSpc>
                <a:spcPts val="555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46798" y="986790"/>
            <a:ext cx="16082084" cy="8807958"/>
            <a:chOff x="0" y="0"/>
            <a:chExt cx="4235611" cy="2319791"/>
          </a:xfrm>
        </p:grpSpPr>
        <p:sp>
          <p:nvSpPr>
            <p:cNvPr name="Freeform 4" id="4"/>
            <p:cNvSpPr/>
            <p:nvPr/>
          </p:nvSpPr>
          <p:spPr>
            <a:xfrm flipH="false" flipV="false" rot="0">
              <a:off x="0" y="0"/>
              <a:ext cx="4235611" cy="2319791"/>
            </a:xfrm>
            <a:custGeom>
              <a:avLst/>
              <a:gdLst/>
              <a:ahLst/>
              <a:cxnLst/>
              <a:rect r="r" b="b" t="t" l="l"/>
              <a:pathLst>
                <a:path h="2319791" w="4235611">
                  <a:moveTo>
                    <a:pt x="24551" y="0"/>
                  </a:moveTo>
                  <a:lnTo>
                    <a:pt x="4211059" y="0"/>
                  </a:lnTo>
                  <a:cubicBezTo>
                    <a:pt x="4224619" y="0"/>
                    <a:pt x="4235611" y="10992"/>
                    <a:pt x="4235611" y="24551"/>
                  </a:cubicBezTo>
                  <a:lnTo>
                    <a:pt x="4235611" y="2295240"/>
                  </a:lnTo>
                  <a:cubicBezTo>
                    <a:pt x="4235611" y="2301751"/>
                    <a:pt x="4233024" y="2307996"/>
                    <a:pt x="4228420" y="2312601"/>
                  </a:cubicBezTo>
                  <a:cubicBezTo>
                    <a:pt x="4223815" y="2317205"/>
                    <a:pt x="4217571" y="2319791"/>
                    <a:pt x="4211059" y="2319791"/>
                  </a:cubicBezTo>
                  <a:lnTo>
                    <a:pt x="24551" y="2319791"/>
                  </a:lnTo>
                  <a:cubicBezTo>
                    <a:pt x="18040" y="2319791"/>
                    <a:pt x="11795" y="2317205"/>
                    <a:pt x="7191" y="2312601"/>
                  </a:cubicBezTo>
                  <a:cubicBezTo>
                    <a:pt x="2587" y="2307996"/>
                    <a:pt x="0" y="2301751"/>
                    <a:pt x="0" y="2295240"/>
                  </a:cubicBezTo>
                  <a:lnTo>
                    <a:pt x="0" y="24551"/>
                  </a:lnTo>
                  <a:cubicBezTo>
                    <a:pt x="0" y="18040"/>
                    <a:pt x="2587" y="11795"/>
                    <a:pt x="7191" y="7191"/>
                  </a:cubicBezTo>
                  <a:cubicBezTo>
                    <a:pt x="11795" y="2587"/>
                    <a:pt x="18040" y="0"/>
                    <a:pt x="24551" y="0"/>
                  </a:cubicBezTo>
                  <a:close/>
                </a:path>
              </a:pathLst>
            </a:custGeom>
            <a:solidFill>
              <a:srgbClr val="CBBBA0"/>
            </a:solidFill>
          </p:spPr>
        </p:sp>
        <p:sp>
          <p:nvSpPr>
            <p:cNvPr name="TextBox 5" id="5"/>
            <p:cNvSpPr txBox="true"/>
            <p:nvPr/>
          </p:nvSpPr>
          <p:spPr>
            <a:xfrm>
              <a:off x="0" y="19050"/>
              <a:ext cx="4235611" cy="2300741"/>
            </a:xfrm>
            <a:prstGeom prst="rect">
              <a:avLst/>
            </a:prstGeom>
          </p:spPr>
          <p:txBody>
            <a:bodyPr anchor="ctr" rtlCol="false" tIns="50800" lIns="50800" bIns="50800" rIns="50800"/>
            <a:lstStyle/>
            <a:p>
              <a:pPr algn="ctr">
                <a:lnSpc>
                  <a:spcPts val="2563"/>
                </a:lnSpc>
              </a:pPr>
            </a:p>
          </p:txBody>
        </p:sp>
      </p:grpSp>
      <p:sp>
        <p:nvSpPr>
          <p:cNvPr name="Freeform 6" id="6"/>
          <p:cNvSpPr/>
          <p:nvPr/>
        </p:nvSpPr>
        <p:spPr>
          <a:xfrm flipH="false" flipV="false" rot="0">
            <a:off x="15765649" y="-1772205"/>
            <a:ext cx="6842268" cy="10567209"/>
          </a:xfrm>
          <a:custGeom>
            <a:avLst/>
            <a:gdLst/>
            <a:ahLst/>
            <a:cxnLst/>
            <a:rect r="r" b="b" t="t" l="l"/>
            <a:pathLst>
              <a:path h="10567209" w="6842268">
                <a:moveTo>
                  <a:pt x="0" y="0"/>
                </a:moveTo>
                <a:lnTo>
                  <a:pt x="6842269" y="0"/>
                </a:lnTo>
                <a:lnTo>
                  <a:pt x="6842269" y="10567209"/>
                </a:lnTo>
                <a:lnTo>
                  <a:pt x="0" y="10567209"/>
                </a:lnTo>
                <a:lnTo>
                  <a:pt x="0" y="0"/>
                </a:lnTo>
                <a:close/>
              </a:path>
            </a:pathLst>
          </a:custGeom>
          <a:blipFill>
            <a:blip r:embed="rId3">
              <a:alphaModFix amt="50000"/>
            </a:blip>
            <a:stretch>
              <a:fillRect l="0" t="0" r="0" b="0"/>
            </a:stretch>
          </a:blipFill>
        </p:spPr>
      </p:sp>
      <p:sp>
        <p:nvSpPr>
          <p:cNvPr name="TextBox 7" id="7"/>
          <p:cNvSpPr txBox="true"/>
          <p:nvPr/>
        </p:nvSpPr>
        <p:spPr>
          <a:xfrm rot="0">
            <a:off x="1591309" y="3980580"/>
            <a:ext cx="15105382" cy="2858478"/>
          </a:xfrm>
          <a:prstGeom prst="rect">
            <a:avLst/>
          </a:prstGeom>
        </p:spPr>
        <p:txBody>
          <a:bodyPr anchor="t" rtlCol="false" tIns="0" lIns="0" bIns="0" rIns="0">
            <a:spAutoFit/>
          </a:bodyPr>
          <a:lstStyle/>
          <a:p>
            <a:pPr algn="ctr">
              <a:lnSpc>
                <a:spcPts val="3755"/>
              </a:lnSpc>
              <a:spcBef>
                <a:spcPct val="0"/>
              </a:spcBef>
            </a:pPr>
            <a:r>
              <a:rPr lang="en-US" sz="3413" spc="-170">
                <a:solidFill>
                  <a:srgbClr val="000000"/>
                </a:solidFill>
                <a:latin typeface="Carollo Playscript Bold"/>
                <a:ea typeface="Carollo Playscript Bold"/>
                <a:cs typeface="Carollo Playscript Bold"/>
                <a:sym typeface="Carollo Playscript Bold"/>
              </a:rPr>
              <a:t>Lokasi Indonesia yang strategis membuat terjadinya interaksi dan komunikasi dengan berbagai bangsa di dunia serta wilayah Indonesia yang strategis membuat Negara Indonesia menjadi jalur perdagangan yang disebut Jalur Rempah Nusantara. Ini yang membuat bangsa barat semakin tertarik menguasai perdagangan di Indonesia.</a:t>
            </a:r>
          </a:p>
        </p:txBody>
      </p:sp>
      <p:sp>
        <p:nvSpPr>
          <p:cNvPr name="Freeform 8" id="8"/>
          <p:cNvSpPr/>
          <p:nvPr/>
        </p:nvSpPr>
        <p:spPr>
          <a:xfrm flipH="false" flipV="false" rot="0">
            <a:off x="-1087299" y="-632260"/>
            <a:ext cx="3587766" cy="5775760"/>
          </a:xfrm>
          <a:custGeom>
            <a:avLst/>
            <a:gdLst/>
            <a:ahLst/>
            <a:cxnLst/>
            <a:rect r="r" b="b" t="t" l="l"/>
            <a:pathLst>
              <a:path h="5775760" w="3587766">
                <a:moveTo>
                  <a:pt x="0" y="0"/>
                </a:moveTo>
                <a:lnTo>
                  <a:pt x="3587766" y="0"/>
                </a:lnTo>
                <a:lnTo>
                  <a:pt x="3587766" y="5775760"/>
                </a:lnTo>
                <a:lnTo>
                  <a:pt x="0" y="5775760"/>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3876582" y="6523389"/>
            <a:ext cx="9068430" cy="8229600"/>
          </a:xfrm>
          <a:custGeom>
            <a:avLst/>
            <a:gdLst/>
            <a:ahLst/>
            <a:cxnLst/>
            <a:rect r="r" b="b" t="t" l="l"/>
            <a:pathLst>
              <a:path h="8229600" w="9068430">
                <a:moveTo>
                  <a:pt x="9068430" y="0"/>
                </a:moveTo>
                <a:lnTo>
                  <a:pt x="0" y="0"/>
                </a:lnTo>
                <a:lnTo>
                  <a:pt x="0" y="8229600"/>
                </a:lnTo>
                <a:lnTo>
                  <a:pt x="9068430" y="8229600"/>
                </a:lnTo>
                <a:lnTo>
                  <a:pt x="9068430" y="0"/>
                </a:lnTo>
                <a:close/>
              </a:path>
            </a:pathLst>
          </a:custGeom>
          <a:blipFill>
            <a:blip r:embed="rId3"/>
            <a:stretch>
              <a:fillRect l="0" t="0" r="0" b="0"/>
            </a:stretch>
          </a:blipFill>
        </p:spPr>
      </p:sp>
      <p:sp>
        <p:nvSpPr>
          <p:cNvPr name="Freeform 4" id="4"/>
          <p:cNvSpPr/>
          <p:nvPr/>
        </p:nvSpPr>
        <p:spPr>
          <a:xfrm flipH="false" flipV="false" rot="0">
            <a:off x="11848216" y="-2075996"/>
            <a:ext cx="10384353" cy="8229600"/>
          </a:xfrm>
          <a:custGeom>
            <a:avLst/>
            <a:gdLst/>
            <a:ahLst/>
            <a:cxnLst/>
            <a:rect r="r" b="b" t="t" l="l"/>
            <a:pathLst>
              <a:path h="8229600" w="10384353">
                <a:moveTo>
                  <a:pt x="0" y="0"/>
                </a:moveTo>
                <a:lnTo>
                  <a:pt x="10384354" y="0"/>
                </a:lnTo>
                <a:lnTo>
                  <a:pt x="10384354" y="8229600"/>
                </a:lnTo>
                <a:lnTo>
                  <a:pt x="0" y="8229600"/>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12830763" y="579418"/>
            <a:ext cx="5180567" cy="4116122"/>
            <a:chOff x="0" y="0"/>
            <a:chExt cx="3901440" cy="3099816"/>
          </a:xfrm>
        </p:grpSpPr>
        <p:sp>
          <p:nvSpPr>
            <p:cNvPr name="Freeform 6" id="6"/>
            <p:cNvSpPr/>
            <p:nvPr/>
          </p:nvSpPr>
          <p:spPr>
            <a:xfrm flipH="false" flipV="false" rot="0">
              <a:off x="127000" y="190500"/>
              <a:ext cx="3657600" cy="2413000"/>
            </a:xfrm>
            <a:custGeom>
              <a:avLst/>
              <a:gdLst/>
              <a:ahLst/>
              <a:cxnLst/>
              <a:rect r="r" b="b" t="t" l="l"/>
              <a:pathLst>
                <a:path h="2413000" w="3657600">
                  <a:moveTo>
                    <a:pt x="3657600" y="2413000"/>
                  </a:moveTo>
                  <a:lnTo>
                    <a:pt x="0" y="2413000"/>
                  </a:lnTo>
                  <a:lnTo>
                    <a:pt x="0" y="0"/>
                  </a:lnTo>
                  <a:lnTo>
                    <a:pt x="3657600" y="0"/>
                  </a:lnTo>
                  <a:lnTo>
                    <a:pt x="3657600" y="2413000"/>
                  </a:lnTo>
                  <a:close/>
                </a:path>
              </a:pathLst>
            </a:custGeom>
            <a:blipFill>
              <a:blip r:embed="rId5"/>
              <a:stretch>
                <a:fillRect l="0" t="-434" r="0" b="-434"/>
              </a:stretch>
            </a:blipFill>
          </p:spPr>
        </p:sp>
        <p:sp>
          <p:nvSpPr>
            <p:cNvPr name="Freeform 7" id="7"/>
            <p:cNvSpPr/>
            <p:nvPr/>
          </p:nvSpPr>
          <p:spPr>
            <a:xfrm flipH="false" flipV="false" rot="0">
              <a:off x="0" y="0"/>
              <a:ext cx="3901440" cy="3099816"/>
            </a:xfrm>
            <a:custGeom>
              <a:avLst/>
              <a:gdLst/>
              <a:ahLst/>
              <a:cxnLst/>
              <a:rect r="r" b="b" t="t" l="l"/>
              <a:pathLst>
                <a:path h="3099816" w="3901440">
                  <a:moveTo>
                    <a:pt x="3901440" y="3099816"/>
                  </a:moveTo>
                  <a:lnTo>
                    <a:pt x="0" y="3099816"/>
                  </a:lnTo>
                  <a:lnTo>
                    <a:pt x="0" y="0"/>
                  </a:lnTo>
                  <a:lnTo>
                    <a:pt x="3901440" y="0"/>
                  </a:lnTo>
                  <a:lnTo>
                    <a:pt x="3901440" y="3099816"/>
                  </a:lnTo>
                  <a:close/>
                </a:path>
              </a:pathLst>
            </a:custGeom>
            <a:blipFill>
              <a:blip r:embed="rId6"/>
              <a:stretch>
                <a:fillRect l="0" t="-29" r="0" b="-29"/>
              </a:stretch>
            </a:blipFill>
          </p:spPr>
        </p:sp>
      </p:grpSp>
      <p:sp>
        <p:nvSpPr>
          <p:cNvPr name="Freeform 8" id="8"/>
          <p:cNvSpPr/>
          <p:nvPr/>
        </p:nvSpPr>
        <p:spPr>
          <a:xfrm flipH="false" flipV="false" rot="2090350">
            <a:off x="15157041" y="1297"/>
            <a:ext cx="4204519" cy="1156243"/>
          </a:xfrm>
          <a:custGeom>
            <a:avLst/>
            <a:gdLst/>
            <a:ahLst/>
            <a:cxnLst/>
            <a:rect r="r" b="b" t="t" l="l"/>
            <a:pathLst>
              <a:path h="1156243" w="4204519">
                <a:moveTo>
                  <a:pt x="0" y="0"/>
                </a:moveTo>
                <a:lnTo>
                  <a:pt x="4204518" y="0"/>
                </a:lnTo>
                <a:lnTo>
                  <a:pt x="4204518" y="1156243"/>
                </a:lnTo>
                <a:lnTo>
                  <a:pt x="0" y="1156243"/>
                </a:lnTo>
                <a:lnTo>
                  <a:pt x="0" y="0"/>
                </a:lnTo>
                <a:close/>
              </a:path>
            </a:pathLst>
          </a:custGeom>
          <a:blipFill>
            <a:blip r:embed="rId7"/>
            <a:stretch>
              <a:fillRect l="0" t="0" r="0" b="0"/>
            </a:stretch>
          </a:blipFill>
        </p:spPr>
      </p:sp>
      <p:sp>
        <p:nvSpPr>
          <p:cNvPr name="TextBox 9" id="9"/>
          <p:cNvSpPr txBox="true"/>
          <p:nvPr/>
        </p:nvSpPr>
        <p:spPr>
          <a:xfrm rot="0">
            <a:off x="1028700" y="4388305"/>
            <a:ext cx="13513257" cy="2834711"/>
          </a:xfrm>
          <a:prstGeom prst="rect">
            <a:avLst/>
          </a:prstGeom>
        </p:spPr>
        <p:txBody>
          <a:bodyPr anchor="t" rtlCol="false" tIns="0" lIns="0" bIns="0" rIns="0">
            <a:spAutoFit/>
          </a:bodyPr>
          <a:lstStyle/>
          <a:p>
            <a:pPr algn="l">
              <a:lnSpc>
                <a:spcPts val="5550"/>
              </a:lnSpc>
            </a:pPr>
            <a:r>
              <a:rPr lang="en-US" sz="5550" spc="-277">
                <a:solidFill>
                  <a:srgbClr val="586746"/>
                </a:solidFill>
                <a:latin typeface="Carollo Playscript Bold"/>
                <a:ea typeface="Carollo Playscript Bold"/>
                <a:cs typeface="Carollo Playscript Bold"/>
                <a:sym typeface="Carollo Playscript Bold"/>
              </a:rPr>
              <a:t>C.Mengaruk Sebanyak Mungkin Kekayaan Sumber Daya Alam Suatu Wilayah</a:t>
            </a:r>
          </a:p>
          <a:p>
            <a:pPr algn="l">
              <a:lnSpc>
                <a:spcPts val="555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46798" y="986790"/>
            <a:ext cx="16082084" cy="8807958"/>
            <a:chOff x="0" y="0"/>
            <a:chExt cx="4235611" cy="2319791"/>
          </a:xfrm>
        </p:grpSpPr>
        <p:sp>
          <p:nvSpPr>
            <p:cNvPr name="Freeform 4" id="4"/>
            <p:cNvSpPr/>
            <p:nvPr/>
          </p:nvSpPr>
          <p:spPr>
            <a:xfrm flipH="false" flipV="false" rot="0">
              <a:off x="0" y="0"/>
              <a:ext cx="4235611" cy="2319791"/>
            </a:xfrm>
            <a:custGeom>
              <a:avLst/>
              <a:gdLst/>
              <a:ahLst/>
              <a:cxnLst/>
              <a:rect r="r" b="b" t="t" l="l"/>
              <a:pathLst>
                <a:path h="2319791" w="4235611">
                  <a:moveTo>
                    <a:pt x="24551" y="0"/>
                  </a:moveTo>
                  <a:lnTo>
                    <a:pt x="4211059" y="0"/>
                  </a:lnTo>
                  <a:cubicBezTo>
                    <a:pt x="4224619" y="0"/>
                    <a:pt x="4235611" y="10992"/>
                    <a:pt x="4235611" y="24551"/>
                  </a:cubicBezTo>
                  <a:lnTo>
                    <a:pt x="4235611" y="2295240"/>
                  </a:lnTo>
                  <a:cubicBezTo>
                    <a:pt x="4235611" y="2301751"/>
                    <a:pt x="4233024" y="2307996"/>
                    <a:pt x="4228420" y="2312601"/>
                  </a:cubicBezTo>
                  <a:cubicBezTo>
                    <a:pt x="4223815" y="2317205"/>
                    <a:pt x="4217571" y="2319791"/>
                    <a:pt x="4211059" y="2319791"/>
                  </a:cubicBezTo>
                  <a:lnTo>
                    <a:pt x="24551" y="2319791"/>
                  </a:lnTo>
                  <a:cubicBezTo>
                    <a:pt x="18040" y="2319791"/>
                    <a:pt x="11795" y="2317205"/>
                    <a:pt x="7191" y="2312601"/>
                  </a:cubicBezTo>
                  <a:cubicBezTo>
                    <a:pt x="2587" y="2307996"/>
                    <a:pt x="0" y="2301751"/>
                    <a:pt x="0" y="2295240"/>
                  </a:cubicBezTo>
                  <a:lnTo>
                    <a:pt x="0" y="24551"/>
                  </a:lnTo>
                  <a:cubicBezTo>
                    <a:pt x="0" y="18040"/>
                    <a:pt x="2587" y="11795"/>
                    <a:pt x="7191" y="7191"/>
                  </a:cubicBezTo>
                  <a:cubicBezTo>
                    <a:pt x="11795" y="2587"/>
                    <a:pt x="18040" y="0"/>
                    <a:pt x="24551" y="0"/>
                  </a:cubicBezTo>
                  <a:close/>
                </a:path>
              </a:pathLst>
            </a:custGeom>
            <a:solidFill>
              <a:srgbClr val="CBBBA0"/>
            </a:solidFill>
          </p:spPr>
        </p:sp>
        <p:sp>
          <p:nvSpPr>
            <p:cNvPr name="TextBox 5" id="5"/>
            <p:cNvSpPr txBox="true"/>
            <p:nvPr/>
          </p:nvSpPr>
          <p:spPr>
            <a:xfrm>
              <a:off x="0" y="19050"/>
              <a:ext cx="4235611" cy="2300741"/>
            </a:xfrm>
            <a:prstGeom prst="rect">
              <a:avLst/>
            </a:prstGeom>
          </p:spPr>
          <p:txBody>
            <a:bodyPr anchor="ctr" rtlCol="false" tIns="50800" lIns="50800" bIns="50800" rIns="50800"/>
            <a:lstStyle/>
            <a:p>
              <a:pPr algn="ctr">
                <a:lnSpc>
                  <a:spcPts val="2563"/>
                </a:lnSpc>
              </a:pPr>
            </a:p>
          </p:txBody>
        </p:sp>
      </p:grpSp>
      <p:sp>
        <p:nvSpPr>
          <p:cNvPr name="Freeform 6" id="6"/>
          <p:cNvSpPr/>
          <p:nvPr/>
        </p:nvSpPr>
        <p:spPr>
          <a:xfrm flipH="false" flipV="false" rot="0">
            <a:off x="15765649" y="-1772205"/>
            <a:ext cx="6842268" cy="10567209"/>
          </a:xfrm>
          <a:custGeom>
            <a:avLst/>
            <a:gdLst/>
            <a:ahLst/>
            <a:cxnLst/>
            <a:rect r="r" b="b" t="t" l="l"/>
            <a:pathLst>
              <a:path h="10567209" w="6842268">
                <a:moveTo>
                  <a:pt x="0" y="0"/>
                </a:moveTo>
                <a:lnTo>
                  <a:pt x="6842269" y="0"/>
                </a:lnTo>
                <a:lnTo>
                  <a:pt x="6842269" y="10567209"/>
                </a:lnTo>
                <a:lnTo>
                  <a:pt x="0" y="10567209"/>
                </a:lnTo>
                <a:lnTo>
                  <a:pt x="0" y="0"/>
                </a:lnTo>
                <a:close/>
              </a:path>
            </a:pathLst>
          </a:custGeom>
          <a:blipFill>
            <a:blip r:embed="rId3">
              <a:alphaModFix amt="50000"/>
            </a:blip>
            <a:stretch>
              <a:fillRect l="0" t="0" r="0" b="0"/>
            </a:stretch>
          </a:blipFill>
        </p:spPr>
      </p:sp>
      <p:sp>
        <p:nvSpPr>
          <p:cNvPr name="TextBox 7" id="7"/>
          <p:cNvSpPr txBox="true"/>
          <p:nvPr/>
        </p:nvSpPr>
        <p:spPr>
          <a:xfrm rot="0">
            <a:off x="1591309" y="3980580"/>
            <a:ext cx="15105382" cy="3334015"/>
          </a:xfrm>
          <a:prstGeom prst="rect">
            <a:avLst/>
          </a:prstGeom>
        </p:spPr>
        <p:txBody>
          <a:bodyPr anchor="t" rtlCol="false" tIns="0" lIns="0" bIns="0" rIns="0">
            <a:spAutoFit/>
          </a:bodyPr>
          <a:lstStyle/>
          <a:p>
            <a:pPr algn="ctr">
              <a:lnSpc>
                <a:spcPts val="3755"/>
              </a:lnSpc>
              <a:spcBef>
                <a:spcPct val="0"/>
              </a:spcBef>
            </a:pPr>
            <a:r>
              <a:rPr lang="en-US" sz="3413" spc="-170">
                <a:solidFill>
                  <a:srgbClr val="000000"/>
                </a:solidFill>
                <a:latin typeface="Carollo Playscript Bold"/>
                <a:ea typeface="Carollo Playscript Bold"/>
                <a:cs typeface="Carollo Playscript Bold"/>
                <a:sym typeface="Carollo Playscript Bold"/>
              </a:rPr>
              <a:t>Mengeruk sebanyak mungkin kekayaan sumber daya alam suatu wilayah di Indonesia adalah untuk memanfaatkan sumber daya tersebut demi keuntungan ekonomi dan politik mereka. Mereka tertarik pada hasil bumi seperti rempah-rempah, minyak, dan mineral, yang sangat bernilai di pasar Eropa. Selain itu, penguasaan atas sumber daya ini juga memberikan kekuatan strategis dan ekonomi yang mendukung kekuasaan kolonial mereka di Asia.</a:t>
            </a:r>
          </a:p>
        </p:txBody>
      </p:sp>
      <p:sp>
        <p:nvSpPr>
          <p:cNvPr name="Freeform 8" id="8"/>
          <p:cNvSpPr/>
          <p:nvPr/>
        </p:nvSpPr>
        <p:spPr>
          <a:xfrm flipH="false" flipV="false" rot="0">
            <a:off x="-1087299" y="-632260"/>
            <a:ext cx="3587766" cy="5775760"/>
          </a:xfrm>
          <a:custGeom>
            <a:avLst/>
            <a:gdLst/>
            <a:ahLst/>
            <a:cxnLst/>
            <a:rect r="r" b="b" t="t" l="l"/>
            <a:pathLst>
              <a:path h="5775760" w="3587766">
                <a:moveTo>
                  <a:pt x="0" y="0"/>
                </a:moveTo>
                <a:lnTo>
                  <a:pt x="3587766" y="0"/>
                </a:lnTo>
                <a:lnTo>
                  <a:pt x="3587766" y="5775760"/>
                </a:lnTo>
                <a:lnTo>
                  <a:pt x="0" y="5775760"/>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3876582" y="6523389"/>
            <a:ext cx="9068430" cy="8229600"/>
          </a:xfrm>
          <a:custGeom>
            <a:avLst/>
            <a:gdLst/>
            <a:ahLst/>
            <a:cxnLst/>
            <a:rect r="r" b="b" t="t" l="l"/>
            <a:pathLst>
              <a:path h="8229600" w="9068430">
                <a:moveTo>
                  <a:pt x="9068430" y="0"/>
                </a:moveTo>
                <a:lnTo>
                  <a:pt x="0" y="0"/>
                </a:lnTo>
                <a:lnTo>
                  <a:pt x="0" y="8229600"/>
                </a:lnTo>
                <a:lnTo>
                  <a:pt x="9068430" y="8229600"/>
                </a:lnTo>
                <a:lnTo>
                  <a:pt x="9068430" y="0"/>
                </a:lnTo>
                <a:close/>
              </a:path>
            </a:pathLst>
          </a:custGeom>
          <a:blipFill>
            <a:blip r:embed="rId3"/>
            <a:stretch>
              <a:fillRect l="0" t="0" r="0" b="0"/>
            </a:stretch>
          </a:blipFill>
        </p:spPr>
      </p:sp>
      <p:sp>
        <p:nvSpPr>
          <p:cNvPr name="Freeform 4" id="4"/>
          <p:cNvSpPr/>
          <p:nvPr/>
        </p:nvSpPr>
        <p:spPr>
          <a:xfrm flipH="false" flipV="false" rot="0">
            <a:off x="11848216" y="-2075996"/>
            <a:ext cx="10384353" cy="8229600"/>
          </a:xfrm>
          <a:custGeom>
            <a:avLst/>
            <a:gdLst/>
            <a:ahLst/>
            <a:cxnLst/>
            <a:rect r="r" b="b" t="t" l="l"/>
            <a:pathLst>
              <a:path h="8229600" w="10384353">
                <a:moveTo>
                  <a:pt x="0" y="0"/>
                </a:moveTo>
                <a:lnTo>
                  <a:pt x="10384354" y="0"/>
                </a:lnTo>
                <a:lnTo>
                  <a:pt x="10384354" y="8229600"/>
                </a:lnTo>
                <a:lnTo>
                  <a:pt x="0" y="8229600"/>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12830763" y="579418"/>
            <a:ext cx="5180567" cy="4116122"/>
            <a:chOff x="0" y="0"/>
            <a:chExt cx="3901440" cy="3099816"/>
          </a:xfrm>
        </p:grpSpPr>
        <p:sp>
          <p:nvSpPr>
            <p:cNvPr name="Freeform 6" id="6"/>
            <p:cNvSpPr/>
            <p:nvPr/>
          </p:nvSpPr>
          <p:spPr>
            <a:xfrm flipH="false" flipV="false" rot="0">
              <a:off x="127000" y="190500"/>
              <a:ext cx="3657600" cy="2413000"/>
            </a:xfrm>
            <a:custGeom>
              <a:avLst/>
              <a:gdLst/>
              <a:ahLst/>
              <a:cxnLst/>
              <a:rect r="r" b="b" t="t" l="l"/>
              <a:pathLst>
                <a:path h="2413000" w="3657600">
                  <a:moveTo>
                    <a:pt x="3657600" y="2413000"/>
                  </a:moveTo>
                  <a:lnTo>
                    <a:pt x="0" y="2413000"/>
                  </a:lnTo>
                  <a:lnTo>
                    <a:pt x="0" y="0"/>
                  </a:lnTo>
                  <a:lnTo>
                    <a:pt x="3657600" y="0"/>
                  </a:lnTo>
                  <a:lnTo>
                    <a:pt x="3657600" y="2413000"/>
                  </a:lnTo>
                  <a:close/>
                </a:path>
              </a:pathLst>
            </a:custGeom>
            <a:blipFill>
              <a:blip r:embed="rId5"/>
              <a:stretch>
                <a:fillRect l="0" t="-434" r="0" b="-434"/>
              </a:stretch>
            </a:blipFill>
          </p:spPr>
        </p:sp>
        <p:sp>
          <p:nvSpPr>
            <p:cNvPr name="Freeform 7" id="7"/>
            <p:cNvSpPr/>
            <p:nvPr/>
          </p:nvSpPr>
          <p:spPr>
            <a:xfrm flipH="false" flipV="false" rot="0">
              <a:off x="0" y="0"/>
              <a:ext cx="3901440" cy="3099816"/>
            </a:xfrm>
            <a:custGeom>
              <a:avLst/>
              <a:gdLst/>
              <a:ahLst/>
              <a:cxnLst/>
              <a:rect r="r" b="b" t="t" l="l"/>
              <a:pathLst>
                <a:path h="3099816" w="3901440">
                  <a:moveTo>
                    <a:pt x="3901440" y="3099816"/>
                  </a:moveTo>
                  <a:lnTo>
                    <a:pt x="0" y="3099816"/>
                  </a:lnTo>
                  <a:lnTo>
                    <a:pt x="0" y="0"/>
                  </a:lnTo>
                  <a:lnTo>
                    <a:pt x="3901440" y="0"/>
                  </a:lnTo>
                  <a:lnTo>
                    <a:pt x="3901440" y="3099816"/>
                  </a:lnTo>
                  <a:close/>
                </a:path>
              </a:pathLst>
            </a:custGeom>
            <a:blipFill>
              <a:blip r:embed="rId6"/>
              <a:stretch>
                <a:fillRect l="0" t="-29" r="0" b="-29"/>
              </a:stretch>
            </a:blipFill>
          </p:spPr>
        </p:sp>
      </p:grpSp>
      <p:sp>
        <p:nvSpPr>
          <p:cNvPr name="Freeform 8" id="8"/>
          <p:cNvSpPr/>
          <p:nvPr/>
        </p:nvSpPr>
        <p:spPr>
          <a:xfrm flipH="false" flipV="false" rot="2090350">
            <a:off x="15157041" y="1297"/>
            <a:ext cx="4204519" cy="1156243"/>
          </a:xfrm>
          <a:custGeom>
            <a:avLst/>
            <a:gdLst/>
            <a:ahLst/>
            <a:cxnLst/>
            <a:rect r="r" b="b" t="t" l="l"/>
            <a:pathLst>
              <a:path h="1156243" w="4204519">
                <a:moveTo>
                  <a:pt x="0" y="0"/>
                </a:moveTo>
                <a:lnTo>
                  <a:pt x="4204518" y="0"/>
                </a:lnTo>
                <a:lnTo>
                  <a:pt x="4204518" y="1156243"/>
                </a:lnTo>
                <a:lnTo>
                  <a:pt x="0" y="1156243"/>
                </a:lnTo>
                <a:lnTo>
                  <a:pt x="0" y="0"/>
                </a:lnTo>
                <a:close/>
              </a:path>
            </a:pathLst>
          </a:custGeom>
          <a:blipFill>
            <a:blip r:embed="rId7"/>
            <a:stretch>
              <a:fillRect l="0" t="0" r="0" b="0"/>
            </a:stretch>
          </a:blipFill>
        </p:spPr>
      </p:sp>
      <p:sp>
        <p:nvSpPr>
          <p:cNvPr name="TextBox 9" id="9"/>
          <p:cNvSpPr txBox="true"/>
          <p:nvPr/>
        </p:nvSpPr>
        <p:spPr>
          <a:xfrm rot="0">
            <a:off x="1028700" y="4388305"/>
            <a:ext cx="13513257" cy="2135084"/>
          </a:xfrm>
          <a:prstGeom prst="rect">
            <a:avLst/>
          </a:prstGeom>
        </p:spPr>
        <p:txBody>
          <a:bodyPr anchor="t" rtlCol="false" tIns="0" lIns="0" bIns="0" rIns="0">
            <a:spAutoFit/>
          </a:bodyPr>
          <a:lstStyle/>
          <a:p>
            <a:pPr algn="l">
              <a:lnSpc>
                <a:spcPts val="5550"/>
              </a:lnSpc>
            </a:pPr>
            <a:r>
              <a:rPr lang="en-US" sz="5550" spc="-277">
                <a:solidFill>
                  <a:srgbClr val="586746"/>
                </a:solidFill>
                <a:latin typeface="Carollo Playscript Bold"/>
                <a:ea typeface="Carollo Playscript Bold"/>
                <a:cs typeface="Carollo Playscript Bold"/>
                <a:sym typeface="Carollo Playscript Bold"/>
              </a:rPr>
              <a:t>D.Ikut Campur Tangan Dalam Urusan</a:t>
            </a:r>
          </a:p>
          <a:p>
            <a:pPr algn="l">
              <a:lnSpc>
                <a:spcPts val="5550"/>
              </a:lnSpc>
            </a:pPr>
            <a:r>
              <a:rPr lang="en-US" sz="5550" spc="-277">
                <a:solidFill>
                  <a:srgbClr val="586746"/>
                </a:solidFill>
                <a:latin typeface="Carollo Playscript Bold"/>
                <a:ea typeface="Carollo Playscript Bold"/>
                <a:cs typeface="Carollo Playscript Bold"/>
                <a:sym typeface="Carollo Playscript Bold"/>
              </a:rPr>
              <a:t> Politik Suatu Wilayah</a:t>
            </a:r>
          </a:p>
          <a:p>
            <a:pPr algn="l">
              <a:lnSpc>
                <a:spcPts val="555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46798" y="986790"/>
            <a:ext cx="16082084" cy="8807958"/>
            <a:chOff x="0" y="0"/>
            <a:chExt cx="4235611" cy="2319791"/>
          </a:xfrm>
        </p:grpSpPr>
        <p:sp>
          <p:nvSpPr>
            <p:cNvPr name="Freeform 4" id="4"/>
            <p:cNvSpPr/>
            <p:nvPr/>
          </p:nvSpPr>
          <p:spPr>
            <a:xfrm flipH="false" flipV="false" rot="0">
              <a:off x="0" y="0"/>
              <a:ext cx="4235611" cy="2319791"/>
            </a:xfrm>
            <a:custGeom>
              <a:avLst/>
              <a:gdLst/>
              <a:ahLst/>
              <a:cxnLst/>
              <a:rect r="r" b="b" t="t" l="l"/>
              <a:pathLst>
                <a:path h="2319791" w="4235611">
                  <a:moveTo>
                    <a:pt x="24551" y="0"/>
                  </a:moveTo>
                  <a:lnTo>
                    <a:pt x="4211059" y="0"/>
                  </a:lnTo>
                  <a:cubicBezTo>
                    <a:pt x="4224619" y="0"/>
                    <a:pt x="4235611" y="10992"/>
                    <a:pt x="4235611" y="24551"/>
                  </a:cubicBezTo>
                  <a:lnTo>
                    <a:pt x="4235611" y="2295240"/>
                  </a:lnTo>
                  <a:cubicBezTo>
                    <a:pt x="4235611" y="2301751"/>
                    <a:pt x="4233024" y="2307996"/>
                    <a:pt x="4228420" y="2312601"/>
                  </a:cubicBezTo>
                  <a:cubicBezTo>
                    <a:pt x="4223815" y="2317205"/>
                    <a:pt x="4217571" y="2319791"/>
                    <a:pt x="4211059" y="2319791"/>
                  </a:cubicBezTo>
                  <a:lnTo>
                    <a:pt x="24551" y="2319791"/>
                  </a:lnTo>
                  <a:cubicBezTo>
                    <a:pt x="18040" y="2319791"/>
                    <a:pt x="11795" y="2317205"/>
                    <a:pt x="7191" y="2312601"/>
                  </a:cubicBezTo>
                  <a:cubicBezTo>
                    <a:pt x="2587" y="2307996"/>
                    <a:pt x="0" y="2301751"/>
                    <a:pt x="0" y="2295240"/>
                  </a:cubicBezTo>
                  <a:lnTo>
                    <a:pt x="0" y="24551"/>
                  </a:lnTo>
                  <a:cubicBezTo>
                    <a:pt x="0" y="18040"/>
                    <a:pt x="2587" y="11795"/>
                    <a:pt x="7191" y="7191"/>
                  </a:cubicBezTo>
                  <a:cubicBezTo>
                    <a:pt x="11795" y="2587"/>
                    <a:pt x="18040" y="0"/>
                    <a:pt x="24551" y="0"/>
                  </a:cubicBezTo>
                  <a:close/>
                </a:path>
              </a:pathLst>
            </a:custGeom>
            <a:solidFill>
              <a:srgbClr val="CBBBA0"/>
            </a:solidFill>
          </p:spPr>
        </p:sp>
        <p:sp>
          <p:nvSpPr>
            <p:cNvPr name="TextBox 5" id="5"/>
            <p:cNvSpPr txBox="true"/>
            <p:nvPr/>
          </p:nvSpPr>
          <p:spPr>
            <a:xfrm>
              <a:off x="0" y="19050"/>
              <a:ext cx="4235611" cy="2300741"/>
            </a:xfrm>
            <a:prstGeom prst="rect">
              <a:avLst/>
            </a:prstGeom>
          </p:spPr>
          <p:txBody>
            <a:bodyPr anchor="ctr" rtlCol="false" tIns="50800" lIns="50800" bIns="50800" rIns="50800"/>
            <a:lstStyle/>
            <a:p>
              <a:pPr algn="ctr">
                <a:lnSpc>
                  <a:spcPts val="2563"/>
                </a:lnSpc>
              </a:pPr>
            </a:p>
          </p:txBody>
        </p:sp>
      </p:grpSp>
      <p:sp>
        <p:nvSpPr>
          <p:cNvPr name="Freeform 6" id="6"/>
          <p:cNvSpPr/>
          <p:nvPr/>
        </p:nvSpPr>
        <p:spPr>
          <a:xfrm flipH="false" flipV="false" rot="0">
            <a:off x="15765649" y="-1772205"/>
            <a:ext cx="6842268" cy="10567209"/>
          </a:xfrm>
          <a:custGeom>
            <a:avLst/>
            <a:gdLst/>
            <a:ahLst/>
            <a:cxnLst/>
            <a:rect r="r" b="b" t="t" l="l"/>
            <a:pathLst>
              <a:path h="10567209" w="6842268">
                <a:moveTo>
                  <a:pt x="0" y="0"/>
                </a:moveTo>
                <a:lnTo>
                  <a:pt x="6842269" y="0"/>
                </a:lnTo>
                <a:lnTo>
                  <a:pt x="6842269" y="10567209"/>
                </a:lnTo>
                <a:lnTo>
                  <a:pt x="0" y="10567209"/>
                </a:lnTo>
                <a:lnTo>
                  <a:pt x="0" y="0"/>
                </a:lnTo>
                <a:close/>
              </a:path>
            </a:pathLst>
          </a:custGeom>
          <a:blipFill>
            <a:blip r:embed="rId3">
              <a:alphaModFix amt="50000"/>
            </a:blip>
            <a:stretch>
              <a:fillRect l="0" t="0" r="0" b="0"/>
            </a:stretch>
          </a:blipFill>
        </p:spPr>
      </p:sp>
      <p:sp>
        <p:nvSpPr>
          <p:cNvPr name="TextBox 7" id="7"/>
          <p:cNvSpPr txBox="true"/>
          <p:nvPr/>
        </p:nvSpPr>
        <p:spPr>
          <a:xfrm rot="0">
            <a:off x="1591309" y="3005220"/>
            <a:ext cx="15105382" cy="5236162"/>
          </a:xfrm>
          <a:prstGeom prst="rect">
            <a:avLst/>
          </a:prstGeom>
        </p:spPr>
        <p:txBody>
          <a:bodyPr anchor="t" rtlCol="false" tIns="0" lIns="0" bIns="0" rIns="0">
            <a:spAutoFit/>
          </a:bodyPr>
          <a:lstStyle/>
          <a:p>
            <a:pPr algn="ctr">
              <a:lnSpc>
                <a:spcPts val="3755"/>
              </a:lnSpc>
              <a:spcBef>
                <a:spcPct val="0"/>
              </a:spcBef>
            </a:pPr>
            <a:r>
              <a:rPr lang="en-US" sz="3413" spc="-170">
                <a:solidFill>
                  <a:srgbClr val="000000"/>
                </a:solidFill>
                <a:latin typeface="Carollo Playscript Bold"/>
                <a:ea typeface="Carollo Playscript Bold"/>
                <a:cs typeface="Carollo Playscript Bold"/>
                <a:sym typeface="Carollo Playscript Bold"/>
              </a:rPr>
              <a:t>Bangsa Eropa ingin ikut campur tangan dalam urusan politik suatu wilayah dengan menerapkan prinsip 3G yaitu Glory (Kejayaan). Glory menjadi motif bangsa Eropa untuk melakukan praktik kolonialisme dan imperialisme guna membangun dan mengembalikan kejayaan yang dimiliki bangsa Eropa pada zaman dulu. Dari semboyan glory, bangsa Eropa meyakini bahwa kejayaan mereka dapat dilihat dari banyaknya wilayah koloni yang mereka kuasai. Oleh sebab itu, bangsa Eropa mulai berlomba-lomba mengklaim tanah jajahan sebanyak-banyaknya. Salah satu wilayah di Indonesia yang berhasil dikuasai oleh bangsa Eropa, tepatnya Portugis adalah Malaka dan Maluku.</a:t>
            </a:r>
          </a:p>
        </p:txBody>
      </p:sp>
      <p:sp>
        <p:nvSpPr>
          <p:cNvPr name="Freeform 8" id="8"/>
          <p:cNvSpPr/>
          <p:nvPr/>
        </p:nvSpPr>
        <p:spPr>
          <a:xfrm flipH="false" flipV="false" rot="0">
            <a:off x="-1087299" y="-632260"/>
            <a:ext cx="3587766" cy="5775760"/>
          </a:xfrm>
          <a:custGeom>
            <a:avLst/>
            <a:gdLst/>
            <a:ahLst/>
            <a:cxnLst/>
            <a:rect r="r" b="b" t="t" l="l"/>
            <a:pathLst>
              <a:path h="5775760" w="3587766">
                <a:moveTo>
                  <a:pt x="0" y="0"/>
                </a:moveTo>
                <a:lnTo>
                  <a:pt x="3587766" y="0"/>
                </a:lnTo>
                <a:lnTo>
                  <a:pt x="3587766" y="5775760"/>
                </a:lnTo>
                <a:lnTo>
                  <a:pt x="0" y="5775760"/>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3876582" y="6523389"/>
            <a:ext cx="9068430" cy="8229600"/>
          </a:xfrm>
          <a:custGeom>
            <a:avLst/>
            <a:gdLst/>
            <a:ahLst/>
            <a:cxnLst/>
            <a:rect r="r" b="b" t="t" l="l"/>
            <a:pathLst>
              <a:path h="8229600" w="9068430">
                <a:moveTo>
                  <a:pt x="9068430" y="0"/>
                </a:moveTo>
                <a:lnTo>
                  <a:pt x="0" y="0"/>
                </a:lnTo>
                <a:lnTo>
                  <a:pt x="0" y="8229600"/>
                </a:lnTo>
                <a:lnTo>
                  <a:pt x="9068430" y="8229600"/>
                </a:lnTo>
                <a:lnTo>
                  <a:pt x="9068430" y="0"/>
                </a:lnTo>
                <a:close/>
              </a:path>
            </a:pathLst>
          </a:custGeom>
          <a:blipFill>
            <a:blip r:embed="rId3"/>
            <a:stretch>
              <a:fillRect l="0" t="0" r="0" b="0"/>
            </a:stretch>
          </a:blipFill>
        </p:spPr>
      </p:sp>
      <p:sp>
        <p:nvSpPr>
          <p:cNvPr name="Freeform 4" id="4"/>
          <p:cNvSpPr/>
          <p:nvPr/>
        </p:nvSpPr>
        <p:spPr>
          <a:xfrm flipH="false" flipV="false" rot="0">
            <a:off x="11848216" y="-2075996"/>
            <a:ext cx="10384353" cy="8229600"/>
          </a:xfrm>
          <a:custGeom>
            <a:avLst/>
            <a:gdLst/>
            <a:ahLst/>
            <a:cxnLst/>
            <a:rect r="r" b="b" t="t" l="l"/>
            <a:pathLst>
              <a:path h="8229600" w="10384353">
                <a:moveTo>
                  <a:pt x="0" y="0"/>
                </a:moveTo>
                <a:lnTo>
                  <a:pt x="10384354" y="0"/>
                </a:lnTo>
                <a:lnTo>
                  <a:pt x="10384354" y="8229600"/>
                </a:lnTo>
                <a:lnTo>
                  <a:pt x="0" y="8229600"/>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12830763" y="579418"/>
            <a:ext cx="5180567" cy="4116122"/>
            <a:chOff x="0" y="0"/>
            <a:chExt cx="3901440" cy="3099816"/>
          </a:xfrm>
        </p:grpSpPr>
        <p:sp>
          <p:nvSpPr>
            <p:cNvPr name="Freeform 6" id="6"/>
            <p:cNvSpPr/>
            <p:nvPr/>
          </p:nvSpPr>
          <p:spPr>
            <a:xfrm flipH="false" flipV="false" rot="0">
              <a:off x="127000" y="190500"/>
              <a:ext cx="3657600" cy="2413000"/>
            </a:xfrm>
            <a:custGeom>
              <a:avLst/>
              <a:gdLst/>
              <a:ahLst/>
              <a:cxnLst/>
              <a:rect r="r" b="b" t="t" l="l"/>
              <a:pathLst>
                <a:path h="2413000" w="3657600">
                  <a:moveTo>
                    <a:pt x="3657600" y="2413000"/>
                  </a:moveTo>
                  <a:lnTo>
                    <a:pt x="0" y="2413000"/>
                  </a:lnTo>
                  <a:lnTo>
                    <a:pt x="0" y="0"/>
                  </a:lnTo>
                  <a:lnTo>
                    <a:pt x="3657600" y="0"/>
                  </a:lnTo>
                  <a:lnTo>
                    <a:pt x="3657600" y="2413000"/>
                  </a:lnTo>
                  <a:close/>
                </a:path>
              </a:pathLst>
            </a:custGeom>
            <a:blipFill>
              <a:blip r:embed="rId5"/>
              <a:stretch>
                <a:fillRect l="0" t="-434" r="0" b="-434"/>
              </a:stretch>
            </a:blipFill>
          </p:spPr>
        </p:sp>
        <p:sp>
          <p:nvSpPr>
            <p:cNvPr name="Freeform 7" id="7"/>
            <p:cNvSpPr/>
            <p:nvPr/>
          </p:nvSpPr>
          <p:spPr>
            <a:xfrm flipH="false" flipV="false" rot="0">
              <a:off x="0" y="0"/>
              <a:ext cx="3901440" cy="3099816"/>
            </a:xfrm>
            <a:custGeom>
              <a:avLst/>
              <a:gdLst/>
              <a:ahLst/>
              <a:cxnLst/>
              <a:rect r="r" b="b" t="t" l="l"/>
              <a:pathLst>
                <a:path h="3099816" w="3901440">
                  <a:moveTo>
                    <a:pt x="3901440" y="3099816"/>
                  </a:moveTo>
                  <a:lnTo>
                    <a:pt x="0" y="3099816"/>
                  </a:lnTo>
                  <a:lnTo>
                    <a:pt x="0" y="0"/>
                  </a:lnTo>
                  <a:lnTo>
                    <a:pt x="3901440" y="0"/>
                  </a:lnTo>
                  <a:lnTo>
                    <a:pt x="3901440" y="3099816"/>
                  </a:lnTo>
                  <a:close/>
                </a:path>
              </a:pathLst>
            </a:custGeom>
            <a:blipFill>
              <a:blip r:embed="rId6"/>
              <a:stretch>
                <a:fillRect l="0" t="-29" r="0" b="-29"/>
              </a:stretch>
            </a:blipFill>
          </p:spPr>
        </p:sp>
      </p:grpSp>
      <p:sp>
        <p:nvSpPr>
          <p:cNvPr name="Freeform 8" id="8"/>
          <p:cNvSpPr/>
          <p:nvPr/>
        </p:nvSpPr>
        <p:spPr>
          <a:xfrm flipH="false" flipV="false" rot="2090350">
            <a:off x="15157041" y="1297"/>
            <a:ext cx="4204519" cy="1156243"/>
          </a:xfrm>
          <a:custGeom>
            <a:avLst/>
            <a:gdLst/>
            <a:ahLst/>
            <a:cxnLst/>
            <a:rect r="r" b="b" t="t" l="l"/>
            <a:pathLst>
              <a:path h="1156243" w="4204519">
                <a:moveTo>
                  <a:pt x="0" y="0"/>
                </a:moveTo>
                <a:lnTo>
                  <a:pt x="4204518" y="0"/>
                </a:lnTo>
                <a:lnTo>
                  <a:pt x="4204518" y="1156243"/>
                </a:lnTo>
                <a:lnTo>
                  <a:pt x="0" y="1156243"/>
                </a:lnTo>
                <a:lnTo>
                  <a:pt x="0" y="0"/>
                </a:lnTo>
                <a:close/>
              </a:path>
            </a:pathLst>
          </a:custGeom>
          <a:blipFill>
            <a:blip r:embed="rId7"/>
            <a:stretch>
              <a:fillRect l="0" t="0" r="0" b="0"/>
            </a:stretch>
          </a:blipFill>
        </p:spPr>
      </p:sp>
      <p:sp>
        <p:nvSpPr>
          <p:cNvPr name="TextBox 9" id="9"/>
          <p:cNvSpPr txBox="true"/>
          <p:nvPr/>
        </p:nvSpPr>
        <p:spPr>
          <a:xfrm rot="0">
            <a:off x="657633" y="4827972"/>
            <a:ext cx="13513257" cy="735831"/>
          </a:xfrm>
          <a:prstGeom prst="rect">
            <a:avLst/>
          </a:prstGeom>
        </p:spPr>
        <p:txBody>
          <a:bodyPr anchor="t" rtlCol="false" tIns="0" lIns="0" bIns="0" rIns="0">
            <a:spAutoFit/>
          </a:bodyPr>
          <a:lstStyle/>
          <a:p>
            <a:pPr algn="l">
              <a:lnSpc>
                <a:spcPts val="5550"/>
              </a:lnSpc>
            </a:pPr>
            <a:r>
              <a:rPr lang="en-US" sz="5550" spc="-277">
                <a:solidFill>
                  <a:srgbClr val="586746"/>
                </a:solidFill>
                <a:latin typeface="Carollo Playscript Bold"/>
                <a:ea typeface="Carollo Playscript Bold"/>
                <a:cs typeface="Carollo Playscript Bold"/>
                <a:sym typeface="Carollo Playscript Bold"/>
              </a:rPr>
              <a:t>E.Motivasi 3G (Gold, Gospel, Glory)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46798" y="986790"/>
            <a:ext cx="16082084" cy="8807958"/>
            <a:chOff x="0" y="0"/>
            <a:chExt cx="4235611" cy="2319791"/>
          </a:xfrm>
        </p:grpSpPr>
        <p:sp>
          <p:nvSpPr>
            <p:cNvPr name="Freeform 4" id="4"/>
            <p:cNvSpPr/>
            <p:nvPr/>
          </p:nvSpPr>
          <p:spPr>
            <a:xfrm flipH="false" flipV="false" rot="0">
              <a:off x="0" y="0"/>
              <a:ext cx="4235611" cy="2319791"/>
            </a:xfrm>
            <a:custGeom>
              <a:avLst/>
              <a:gdLst/>
              <a:ahLst/>
              <a:cxnLst/>
              <a:rect r="r" b="b" t="t" l="l"/>
              <a:pathLst>
                <a:path h="2319791" w="4235611">
                  <a:moveTo>
                    <a:pt x="24551" y="0"/>
                  </a:moveTo>
                  <a:lnTo>
                    <a:pt x="4211059" y="0"/>
                  </a:lnTo>
                  <a:cubicBezTo>
                    <a:pt x="4224619" y="0"/>
                    <a:pt x="4235611" y="10992"/>
                    <a:pt x="4235611" y="24551"/>
                  </a:cubicBezTo>
                  <a:lnTo>
                    <a:pt x="4235611" y="2295240"/>
                  </a:lnTo>
                  <a:cubicBezTo>
                    <a:pt x="4235611" y="2301751"/>
                    <a:pt x="4233024" y="2307996"/>
                    <a:pt x="4228420" y="2312601"/>
                  </a:cubicBezTo>
                  <a:cubicBezTo>
                    <a:pt x="4223815" y="2317205"/>
                    <a:pt x="4217571" y="2319791"/>
                    <a:pt x="4211059" y="2319791"/>
                  </a:cubicBezTo>
                  <a:lnTo>
                    <a:pt x="24551" y="2319791"/>
                  </a:lnTo>
                  <a:cubicBezTo>
                    <a:pt x="18040" y="2319791"/>
                    <a:pt x="11795" y="2317205"/>
                    <a:pt x="7191" y="2312601"/>
                  </a:cubicBezTo>
                  <a:cubicBezTo>
                    <a:pt x="2587" y="2307996"/>
                    <a:pt x="0" y="2301751"/>
                    <a:pt x="0" y="2295240"/>
                  </a:cubicBezTo>
                  <a:lnTo>
                    <a:pt x="0" y="24551"/>
                  </a:lnTo>
                  <a:cubicBezTo>
                    <a:pt x="0" y="18040"/>
                    <a:pt x="2587" y="11795"/>
                    <a:pt x="7191" y="7191"/>
                  </a:cubicBezTo>
                  <a:cubicBezTo>
                    <a:pt x="11795" y="2587"/>
                    <a:pt x="18040" y="0"/>
                    <a:pt x="24551" y="0"/>
                  </a:cubicBezTo>
                  <a:close/>
                </a:path>
              </a:pathLst>
            </a:custGeom>
            <a:solidFill>
              <a:srgbClr val="CBBBA0"/>
            </a:solidFill>
          </p:spPr>
        </p:sp>
        <p:sp>
          <p:nvSpPr>
            <p:cNvPr name="TextBox 5" id="5"/>
            <p:cNvSpPr txBox="true"/>
            <p:nvPr/>
          </p:nvSpPr>
          <p:spPr>
            <a:xfrm>
              <a:off x="0" y="19050"/>
              <a:ext cx="4235611" cy="2300741"/>
            </a:xfrm>
            <a:prstGeom prst="rect">
              <a:avLst/>
            </a:prstGeom>
          </p:spPr>
          <p:txBody>
            <a:bodyPr anchor="ctr" rtlCol="false" tIns="50800" lIns="50800" bIns="50800" rIns="50800"/>
            <a:lstStyle/>
            <a:p>
              <a:pPr algn="ctr">
                <a:lnSpc>
                  <a:spcPts val="2563"/>
                </a:lnSpc>
              </a:pPr>
            </a:p>
          </p:txBody>
        </p:sp>
      </p:grpSp>
      <p:sp>
        <p:nvSpPr>
          <p:cNvPr name="Freeform 6" id="6"/>
          <p:cNvSpPr/>
          <p:nvPr/>
        </p:nvSpPr>
        <p:spPr>
          <a:xfrm flipH="false" flipV="false" rot="0">
            <a:off x="15765649" y="-1772205"/>
            <a:ext cx="6842268" cy="10567209"/>
          </a:xfrm>
          <a:custGeom>
            <a:avLst/>
            <a:gdLst/>
            <a:ahLst/>
            <a:cxnLst/>
            <a:rect r="r" b="b" t="t" l="l"/>
            <a:pathLst>
              <a:path h="10567209" w="6842268">
                <a:moveTo>
                  <a:pt x="0" y="0"/>
                </a:moveTo>
                <a:lnTo>
                  <a:pt x="6842269" y="0"/>
                </a:lnTo>
                <a:lnTo>
                  <a:pt x="6842269" y="10567209"/>
                </a:lnTo>
                <a:lnTo>
                  <a:pt x="0" y="10567209"/>
                </a:lnTo>
                <a:lnTo>
                  <a:pt x="0" y="0"/>
                </a:lnTo>
                <a:close/>
              </a:path>
            </a:pathLst>
          </a:custGeom>
          <a:blipFill>
            <a:blip r:embed="rId3">
              <a:alphaModFix amt="50000"/>
            </a:blip>
            <a:stretch>
              <a:fillRect l="0" t="0" r="0" b="0"/>
            </a:stretch>
          </a:blipFill>
        </p:spPr>
      </p:sp>
      <p:sp>
        <p:nvSpPr>
          <p:cNvPr name="TextBox 7" id="7"/>
          <p:cNvSpPr txBox="true"/>
          <p:nvPr/>
        </p:nvSpPr>
        <p:spPr>
          <a:xfrm rot="0">
            <a:off x="1591309" y="3980580"/>
            <a:ext cx="15105382" cy="3334015"/>
          </a:xfrm>
          <a:prstGeom prst="rect">
            <a:avLst/>
          </a:prstGeom>
        </p:spPr>
        <p:txBody>
          <a:bodyPr anchor="t" rtlCol="false" tIns="0" lIns="0" bIns="0" rIns="0">
            <a:spAutoFit/>
          </a:bodyPr>
          <a:lstStyle/>
          <a:p>
            <a:pPr algn="ctr">
              <a:lnSpc>
                <a:spcPts val="3755"/>
              </a:lnSpc>
              <a:spcBef>
                <a:spcPct val="0"/>
              </a:spcBef>
            </a:pPr>
            <a:r>
              <a:rPr lang="en-US" sz="3413" spc="-170">
                <a:solidFill>
                  <a:srgbClr val="000000"/>
                </a:solidFill>
                <a:latin typeface="Carollo Playscript Bold"/>
                <a:ea typeface="Carollo Playscript Bold"/>
                <a:cs typeface="Carollo Playscript Bold"/>
                <a:sym typeface="Carollo Playscript Bold"/>
              </a:rPr>
              <a:t>Gold artinya emas, yang  identik dengan kekayaan. Semboyan ini menggambarkan bahwa tujuan bangsa Barat ke Indonesia adalah untuk mencari kekayaan. Itulah yang membuat mereka melakukan ekspedisi dan penjelajahan. Glory bermakna kejayaan bangsa. Gospel adalah keinginan bangsa Barat untuk menyebarluaskan atau mengajarkan agama Nasrani khususnya agama Kristen ke bangsa-bangsa di Asia, Afrika, dan Amerika Selatan.</a:t>
            </a:r>
          </a:p>
        </p:txBody>
      </p:sp>
      <p:sp>
        <p:nvSpPr>
          <p:cNvPr name="Freeform 8" id="8"/>
          <p:cNvSpPr/>
          <p:nvPr/>
        </p:nvSpPr>
        <p:spPr>
          <a:xfrm flipH="false" flipV="false" rot="0">
            <a:off x="-1087299" y="-632260"/>
            <a:ext cx="3587766" cy="5775760"/>
          </a:xfrm>
          <a:custGeom>
            <a:avLst/>
            <a:gdLst/>
            <a:ahLst/>
            <a:cxnLst/>
            <a:rect r="r" b="b" t="t" l="l"/>
            <a:pathLst>
              <a:path h="5775760" w="3587766">
                <a:moveTo>
                  <a:pt x="0" y="0"/>
                </a:moveTo>
                <a:lnTo>
                  <a:pt x="3587766" y="0"/>
                </a:lnTo>
                <a:lnTo>
                  <a:pt x="3587766" y="5775760"/>
                </a:lnTo>
                <a:lnTo>
                  <a:pt x="0" y="5775760"/>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3876582" y="6523389"/>
            <a:ext cx="9068430" cy="8229600"/>
          </a:xfrm>
          <a:custGeom>
            <a:avLst/>
            <a:gdLst/>
            <a:ahLst/>
            <a:cxnLst/>
            <a:rect r="r" b="b" t="t" l="l"/>
            <a:pathLst>
              <a:path h="8229600" w="9068430">
                <a:moveTo>
                  <a:pt x="9068430" y="0"/>
                </a:moveTo>
                <a:lnTo>
                  <a:pt x="0" y="0"/>
                </a:lnTo>
                <a:lnTo>
                  <a:pt x="0" y="8229600"/>
                </a:lnTo>
                <a:lnTo>
                  <a:pt x="9068430" y="8229600"/>
                </a:lnTo>
                <a:lnTo>
                  <a:pt x="9068430" y="0"/>
                </a:lnTo>
                <a:close/>
              </a:path>
            </a:pathLst>
          </a:custGeom>
          <a:blipFill>
            <a:blip r:embed="rId3"/>
            <a:stretch>
              <a:fillRect l="0" t="0" r="0" b="0"/>
            </a:stretch>
          </a:blipFill>
        </p:spPr>
      </p:sp>
      <p:sp>
        <p:nvSpPr>
          <p:cNvPr name="Freeform 4" id="4"/>
          <p:cNvSpPr/>
          <p:nvPr/>
        </p:nvSpPr>
        <p:spPr>
          <a:xfrm flipH="false" flipV="false" rot="0">
            <a:off x="11848216" y="-2075996"/>
            <a:ext cx="10384353" cy="8229600"/>
          </a:xfrm>
          <a:custGeom>
            <a:avLst/>
            <a:gdLst/>
            <a:ahLst/>
            <a:cxnLst/>
            <a:rect r="r" b="b" t="t" l="l"/>
            <a:pathLst>
              <a:path h="8229600" w="10384353">
                <a:moveTo>
                  <a:pt x="0" y="0"/>
                </a:moveTo>
                <a:lnTo>
                  <a:pt x="10384354" y="0"/>
                </a:lnTo>
                <a:lnTo>
                  <a:pt x="10384354" y="8229600"/>
                </a:lnTo>
                <a:lnTo>
                  <a:pt x="0" y="8229600"/>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12830763" y="579418"/>
            <a:ext cx="5180567" cy="4116122"/>
            <a:chOff x="0" y="0"/>
            <a:chExt cx="3901440" cy="3099816"/>
          </a:xfrm>
        </p:grpSpPr>
        <p:sp>
          <p:nvSpPr>
            <p:cNvPr name="Freeform 6" id="6"/>
            <p:cNvSpPr/>
            <p:nvPr/>
          </p:nvSpPr>
          <p:spPr>
            <a:xfrm flipH="false" flipV="false" rot="0">
              <a:off x="127000" y="190500"/>
              <a:ext cx="3657600" cy="2413000"/>
            </a:xfrm>
            <a:custGeom>
              <a:avLst/>
              <a:gdLst/>
              <a:ahLst/>
              <a:cxnLst/>
              <a:rect r="r" b="b" t="t" l="l"/>
              <a:pathLst>
                <a:path h="2413000" w="3657600">
                  <a:moveTo>
                    <a:pt x="3657600" y="2413000"/>
                  </a:moveTo>
                  <a:lnTo>
                    <a:pt x="0" y="2413000"/>
                  </a:lnTo>
                  <a:lnTo>
                    <a:pt x="0" y="0"/>
                  </a:lnTo>
                  <a:lnTo>
                    <a:pt x="3657600" y="0"/>
                  </a:lnTo>
                  <a:lnTo>
                    <a:pt x="3657600" y="2413000"/>
                  </a:lnTo>
                  <a:close/>
                </a:path>
              </a:pathLst>
            </a:custGeom>
            <a:blipFill>
              <a:blip r:embed="rId5"/>
              <a:stretch>
                <a:fillRect l="0" t="-434" r="0" b="-434"/>
              </a:stretch>
            </a:blipFill>
          </p:spPr>
        </p:sp>
        <p:sp>
          <p:nvSpPr>
            <p:cNvPr name="Freeform 7" id="7"/>
            <p:cNvSpPr/>
            <p:nvPr/>
          </p:nvSpPr>
          <p:spPr>
            <a:xfrm flipH="false" flipV="false" rot="0">
              <a:off x="0" y="0"/>
              <a:ext cx="3901440" cy="3099816"/>
            </a:xfrm>
            <a:custGeom>
              <a:avLst/>
              <a:gdLst/>
              <a:ahLst/>
              <a:cxnLst/>
              <a:rect r="r" b="b" t="t" l="l"/>
              <a:pathLst>
                <a:path h="3099816" w="3901440">
                  <a:moveTo>
                    <a:pt x="3901440" y="3099816"/>
                  </a:moveTo>
                  <a:lnTo>
                    <a:pt x="0" y="3099816"/>
                  </a:lnTo>
                  <a:lnTo>
                    <a:pt x="0" y="0"/>
                  </a:lnTo>
                  <a:lnTo>
                    <a:pt x="3901440" y="0"/>
                  </a:lnTo>
                  <a:lnTo>
                    <a:pt x="3901440" y="3099816"/>
                  </a:lnTo>
                  <a:close/>
                </a:path>
              </a:pathLst>
            </a:custGeom>
            <a:blipFill>
              <a:blip r:embed="rId6"/>
              <a:stretch>
                <a:fillRect l="0" t="-29" r="0" b="-29"/>
              </a:stretch>
            </a:blipFill>
          </p:spPr>
        </p:sp>
      </p:grpSp>
      <p:sp>
        <p:nvSpPr>
          <p:cNvPr name="Freeform 8" id="8"/>
          <p:cNvSpPr/>
          <p:nvPr/>
        </p:nvSpPr>
        <p:spPr>
          <a:xfrm flipH="false" flipV="false" rot="2090350">
            <a:off x="15157041" y="1297"/>
            <a:ext cx="4204519" cy="1156243"/>
          </a:xfrm>
          <a:custGeom>
            <a:avLst/>
            <a:gdLst/>
            <a:ahLst/>
            <a:cxnLst/>
            <a:rect r="r" b="b" t="t" l="l"/>
            <a:pathLst>
              <a:path h="1156243" w="4204519">
                <a:moveTo>
                  <a:pt x="0" y="0"/>
                </a:moveTo>
                <a:lnTo>
                  <a:pt x="4204518" y="0"/>
                </a:lnTo>
                <a:lnTo>
                  <a:pt x="4204518" y="1156243"/>
                </a:lnTo>
                <a:lnTo>
                  <a:pt x="0" y="1156243"/>
                </a:lnTo>
                <a:lnTo>
                  <a:pt x="0" y="0"/>
                </a:lnTo>
                <a:close/>
              </a:path>
            </a:pathLst>
          </a:custGeom>
          <a:blipFill>
            <a:blip r:embed="rId7"/>
            <a:stretch>
              <a:fillRect l="0" t="0" r="0" b="0"/>
            </a:stretch>
          </a:blipFill>
        </p:spPr>
      </p:sp>
      <p:sp>
        <p:nvSpPr>
          <p:cNvPr name="TextBox 9" id="9"/>
          <p:cNvSpPr txBox="true"/>
          <p:nvPr/>
        </p:nvSpPr>
        <p:spPr>
          <a:xfrm rot="0">
            <a:off x="1321308" y="4407669"/>
            <a:ext cx="13513257" cy="2135084"/>
          </a:xfrm>
          <a:prstGeom prst="rect">
            <a:avLst/>
          </a:prstGeom>
        </p:spPr>
        <p:txBody>
          <a:bodyPr anchor="t" rtlCol="false" tIns="0" lIns="0" bIns="0" rIns="0">
            <a:spAutoFit/>
          </a:bodyPr>
          <a:lstStyle/>
          <a:p>
            <a:pPr algn="l">
              <a:lnSpc>
                <a:spcPts val="5550"/>
              </a:lnSpc>
            </a:pPr>
            <a:r>
              <a:rPr lang="en-US" sz="5550" spc="-277">
                <a:solidFill>
                  <a:srgbClr val="586746"/>
                </a:solidFill>
                <a:latin typeface="Carollo Playscript Bold"/>
                <a:ea typeface="Carollo Playscript Bold"/>
                <a:cs typeface="Carollo Playscript Bold"/>
                <a:sym typeface="Carollo Playscript Bold"/>
              </a:rPr>
              <a:t>F.Agar Dapat Menyebarkan Kebudayaan Ke Indonesia</a:t>
            </a:r>
          </a:p>
          <a:p>
            <a:pPr algn="l">
              <a:lnSpc>
                <a:spcPts val="555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46798" y="986790"/>
            <a:ext cx="16082084" cy="8807958"/>
            <a:chOff x="0" y="0"/>
            <a:chExt cx="4235611" cy="2319791"/>
          </a:xfrm>
        </p:grpSpPr>
        <p:sp>
          <p:nvSpPr>
            <p:cNvPr name="Freeform 4" id="4"/>
            <p:cNvSpPr/>
            <p:nvPr/>
          </p:nvSpPr>
          <p:spPr>
            <a:xfrm flipH="false" flipV="false" rot="0">
              <a:off x="0" y="0"/>
              <a:ext cx="4235611" cy="2319791"/>
            </a:xfrm>
            <a:custGeom>
              <a:avLst/>
              <a:gdLst/>
              <a:ahLst/>
              <a:cxnLst/>
              <a:rect r="r" b="b" t="t" l="l"/>
              <a:pathLst>
                <a:path h="2319791" w="4235611">
                  <a:moveTo>
                    <a:pt x="24551" y="0"/>
                  </a:moveTo>
                  <a:lnTo>
                    <a:pt x="4211059" y="0"/>
                  </a:lnTo>
                  <a:cubicBezTo>
                    <a:pt x="4224619" y="0"/>
                    <a:pt x="4235611" y="10992"/>
                    <a:pt x="4235611" y="24551"/>
                  </a:cubicBezTo>
                  <a:lnTo>
                    <a:pt x="4235611" y="2295240"/>
                  </a:lnTo>
                  <a:cubicBezTo>
                    <a:pt x="4235611" y="2301751"/>
                    <a:pt x="4233024" y="2307996"/>
                    <a:pt x="4228420" y="2312601"/>
                  </a:cubicBezTo>
                  <a:cubicBezTo>
                    <a:pt x="4223815" y="2317205"/>
                    <a:pt x="4217571" y="2319791"/>
                    <a:pt x="4211059" y="2319791"/>
                  </a:cubicBezTo>
                  <a:lnTo>
                    <a:pt x="24551" y="2319791"/>
                  </a:lnTo>
                  <a:cubicBezTo>
                    <a:pt x="18040" y="2319791"/>
                    <a:pt x="11795" y="2317205"/>
                    <a:pt x="7191" y="2312601"/>
                  </a:cubicBezTo>
                  <a:cubicBezTo>
                    <a:pt x="2587" y="2307996"/>
                    <a:pt x="0" y="2301751"/>
                    <a:pt x="0" y="2295240"/>
                  </a:cubicBezTo>
                  <a:lnTo>
                    <a:pt x="0" y="24551"/>
                  </a:lnTo>
                  <a:cubicBezTo>
                    <a:pt x="0" y="18040"/>
                    <a:pt x="2587" y="11795"/>
                    <a:pt x="7191" y="7191"/>
                  </a:cubicBezTo>
                  <a:cubicBezTo>
                    <a:pt x="11795" y="2587"/>
                    <a:pt x="18040" y="0"/>
                    <a:pt x="24551" y="0"/>
                  </a:cubicBezTo>
                  <a:close/>
                </a:path>
              </a:pathLst>
            </a:custGeom>
            <a:solidFill>
              <a:srgbClr val="CBBBA0"/>
            </a:solidFill>
          </p:spPr>
        </p:sp>
        <p:sp>
          <p:nvSpPr>
            <p:cNvPr name="TextBox 5" id="5"/>
            <p:cNvSpPr txBox="true"/>
            <p:nvPr/>
          </p:nvSpPr>
          <p:spPr>
            <a:xfrm>
              <a:off x="0" y="19050"/>
              <a:ext cx="4235611" cy="2300741"/>
            </a:xfrm>
            <a:prstGeom prst="rect">
              <a:avLst/>
            </a:prstGeom>
          </p:spPr>
          <p:txBody>
            <a:bodyPr anchor="ctr" rtlCol="false" tIns="50800" lIns="50800" bIns="50800" rIns="50800"/>
            <a:lstStyle/>
            <a:p>
              <a:pPr algn="ctr">
                <a:lnSpc>
                  <a:spcPts val="2563"/>
                </a:lnSpc>
              </a:pPr>
            </a:p>
          </p:txBody>
        </p:sp>
      </p:grpSp>
      <p:sp>
        <p:nvSpPr>
          <p:cNvPr name="Freeform 6" id="6"/>
          <p:cNvSpPr/>
          <p:nvPr/>
        </p:nvSpPr>
        <p:spPr>
          <a:xfrm flipH="false" flipV="false" rot="0">
            <a:off x="15765649" y="-1772205"/>
            <a:ext cx="6842268" cy="10567209"/>
          </a:xfrm>
          <a:custGeom>
            <a:avLst/>
            <a:gdLst/>
            <a:ahLst/>
            <a:cxnLst/>
            <a:rect r="r" b="b" t="t" l="l"/>
            <a:pathLst>
              <a:path h="10567209" w="6842268">
                <a:moveTo>
                  <a:pt x="0" y="0"/>
                </a:moveTo>
                <a:lnTo>
                  <a:pt x="6842269" y="0"/>
                </a:lnTo>
                <a:lnTo>
                  <a:pt x="6842269" y="10567209"/>
                </a:lnTo>
                <a:lnTo>
                  <a:pt x="0" y="10567209"/>
                </a:lnTo>
                <a:lnTo>
                  <a:pt x="0" y="0"/>
                </a:lnTo>
                <a:close/>
              </a:path>
            </a:pathLst>
          </a:custGeom>
          <a:blipFill>
            <a:blip r:embed="rId3">
              <a:alphaModFix amt="50000"/>
            </a:blip>
            <a:stretch>
              <a:fillRect l="0" t="0" r="0" b="0"/>
            </a:stretch>
          </a:blipFill>
        </p:spPr>
      </p:sp>
      <p:sp>
        <p:nvSpPr>
          <p:cNvPr name="TextBox 7" id="7"/>
          <p:cNvSpPr txBox="true"/>
          <p:nvPr/>
        </p:nvSpPr>
        <p:spPr>
          <a:xfrm rot="0">
            <a:off x="1835149" y="1840664"/>
            <a:ext cx="15105382" cy="7138310"/>
          </a:xfrm>
          <a:prstGeom prst="rect">
            <a:avLst/>
          </a:prstGeom>
        </p:spPr>
        <p:txBody>
          <a:bodyPr anchor="t" rtlCol="false" tIns="0" lIns="0" bIns="0" rIns="0">
            <a:spAutoFit/>
          </a:bodyPr>
          <a:lstStyle/>
          <a:p>
            <a:pPr algn="ctr">
              <a:lnSpc>
                <a:spcPts val="3755"/>
              </a:lnSpc>
              <a:spcBef>
                <a:spcPct val="0"/>
              </a:spcBef>
            </a:pPr>
            <a:r>
              <a:rPr lang="en-US" sz="3413" spc="-170">
                <a:solidFill>
                  <a:srgbClr val="000000"/>
                </a:solidFill>
                <a:latin typeface="Carollo Playscript Bold"/>
                <a:ea typeface="Carollo Playscript Bold"/>
                <a:cs typeface="Carollo Playscript Bold"/>
                <a:sym typeface="Carollo Playscript Bold"/>
              </a:rPr>
              <a:t>Masyarakat Indonesia dikenal sebagai bangsa yang ramah karena sifat ini merupakan perwujudan dari nilai-nilai kebudayaan yang ada di masyarakat. Para turis yang mengunjungi Indonesia mengatakan bahwa masyarakat Indonesia sangat mudah diajak berkomunikasi dan kebanyakan orangnya mudah tersenyum. Selain itu Indonesia adalah negara yang kaya akan keanekaragaman budaya. Setiap daerah di Indonesia memiliki kekayaan budaya yang unik, mulai dari bahasa, adat istiadat, seni, musik, tarian, makanan, dan lain-lain. Bagi warga asing yang tertarik dengan keberagaman budaya, Indonesia menawarkan banyak peluang untuk mempelajari dan mengalami hal-hal baru.  Keadaan ini terus mengikis budaya dan kearifan lokal yang merupakan warisan nusantara. Dari sinilah juga nilai tradisional secara perlahan mengalami kepunahan karena tidak mampu bersaing dengan budaya modern dalam bentuk pergaulan masyarakat.</a:t>
            </a:r>
          </a:p>
        </p:txBody>
      </p:sp>
      <p:sp>
        <p:nvSpPr>
          <p:cNvPr name="Freeform 8" id="8"/>
          <p:cNvSpPr/>
          <p:nvPr/>
        </p:nvSpPr>
        <p:spPr>
          <a:xfrm flipH="false" flipV="false" rot="0">
            <a:off x="-1087299" y="-632260"/>
            <a:ext cx="3587766" cy="5775760"/>
          </a:xfrm>
          <a:custGeom>
            <a:avLst/>
            <a:gdLst/>
            <a:ahLst/>
            <a:cxnLst/>
            <a:rect r="r" b="b" t="t" l="l"/>
            <a:pathLst>
              <a:path h="5775760" w="3587766">
                <a:moveTo>
                  <a:pt x="0" y="0"/>
                </a:moveTo>
                <a:lnTo>
                  <a:pt x="3587766" y="0"/>
                </a:lnTo>
                <a:lnTo>
                  <a:pt x="3587766" y="5775760"/>
                </a:lnTo>
                <a:lnTo>
                  <a:pt x="0" y="577576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1833398" y="7504439"/>
            <a:ext cx="8049234" cy="5101202"/>
          </a:xfrm>
          <a:custGeom>
            <a:avLst/>
            <a:gdLst/>
            <a:ahLst/>
            <a:cxnLst/>
            <a:rect r="r" b="b" t="t" l="l"/>
            <a:pathLst>
              <a:path h="5101202" w="8049234">
                <a:moveTo>
                  <a:pt x="8049233" y="0"/>
                </a:moveTo>
                <a:lnTo>
                  <a:pt x="0" y="0"/>
                </a:lnTo>
                <a:lnTo>
                  <a:pt x="0" y="5101201"/>
                </a:lnTo>
                <a:lnTo>
                  <a:pt x="8049233" y="5101201"/>
                </a:lnTo>
                <a:lnTo>
                  <a:pt x="8049233" y="0"/>
                </a:lnTo>
                <a:close/>
              </a:path>
            </a:pathLst>
          </a:custGeom>
          <a:blipFill>
            <a:blip r:embed="rId3"/>
            <a:stretch>
              <a:fillRect l="0" t="0" r="0" b="0"/>
            </a:stretch>
          </a:blipFill>
        </p:spPr>
      </p:sp>
      <p:sp>
        <p:nvSpPr>
          <p:cNvPr name="Freeform 4" id="4"/>
          <p:cNvSpPr/>
          <p:nvPr/>
        </p:nvSpPr>
        <p:spPr>
          <a:xfrm flipH="false" flipV="false" rot="1474731">
            <a:off x="-5087852" y="4720971"/>
            <a:ext cx="10175703" cy="8229600"/>
          </a:xfrm>
          <a:custGeom>
            <a:avLst/>
            <a:gdLst/>
            <a:ahLst/>
            <a:cxnLst/>
            <a:rect r="r" b="b" t="t" l="l"/>
            <a:pathLst>
              <a:path h="8229600" w="10175703">
                <a:moveTo>
                  <a:pt x="0" y="0"/>
                </a:moveTo>
                <a:lnTo>
                  <a:pt x="10175704" y="0"/>
                </a:lnTo>
                <a:lnTo>
                  <a:pt x="1017570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856135">
            <a:off x="-2313101" y="599700"/>
            <a:ext cx="5227135" cy="7099674"/>
          </a:xfrm>
          <a:custGeom>
            <a:avLst/>
            <a:gdLst/>
            <a:ahLst/>
            <a:cxnLst/>
            <a:rect r="r" b="b" t="t" l="l"/>
            <a:pathLst>
              <a:path h="7099674" w="5227135">
                <a:moveTo>
                  <a:pt x="0" y="0"/>
                </a:moveTo>
                <a:lnTo>
                  <a:pt x="5227135" y="0"/>
                </a:lnTo>
                <a:lnTo>
                  <a:pt x="5227135" y="7099673"/>
                </a:lnTo>
                <a:lnTo>
                  <a:pt x="0" y="7099673"/>
                </a:lnTo>
                <a:lnTo>
                  <a:pt x="0" y="0"/>
                </a:lnTo>
                <a:close/>
              </a:path>
            </a:pathLst>
          </a:custGeom>
          <a:blipFill>
            <a:blip r:embed="rId5"/>
            <a:stretch>
              <a:fillRect l="0" t="0" r="0" b="0"/>
            </a:stretch>
          </a:blipFill>
        </p:spPr>
      </p:sp>
      <p:grpSp>
        <p:nvGrpSpPr>
          <p:cNvPr name="Group 6" id="6"/>
          <p:cNvGrpSpPr>
            <a:grpSpLocks noChangeAspect="true"/>
          </p:cNvGrpSpPr>
          <p:nvPr/>
        </p:nvGrpSpPr>
        <p:grpSpPr>
          <a:xfrm rot="0">
            <a:off x="588851" y="3893015"/>
            <a:ext cx="3193791" cy="3193791"/>
            <a:chOff x="0" y="0"/>
            <a:chExt cx="4572000" cy="4572000"/>
          </a:xfrm>
        </p:grpSpPr>
        <p:sp>
          <p:nvSpPr>
            <p:cNvPr name="Freeform 7" id="7"/>
            <p:cNvSpPr/>
            <p:nvPr/>
          </p:nvSpPr>
          <p:spPr>
            <a:xfrm flipH="false" flipV="false" rot="0">
              <a:off x="-1524" y="0"/>
              <a:ext cx="4572000" cy="4572000"/>
            </a:xfrm>
            <a:custGeom>
              <a:avLst/>
              <a:gdLst/>
              <a:ahLst/>
              <a:cxnLst/>
              <a:rect r="r" b="b" t="t" l="l"/>
              <a:pathLst>
                <a:path h="4572000" w="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6"/>
              <a:stretch>
                <a:fillRect l="0" t="-16666" r="0" b="-16666"/>
              </a:stretch>
            </a:blipFill>
          </p:spPr>
        </p:sp>
        <p:sp>
          <p:nvSpPr>
            <p:cNvPr name="Freeform 8" id="8"/>
            <p:cNvSpPr/>
            <p:nvPr/>
          </p:nvSpPr>
          <p:spPr>
            <a:xfrm flipH="false" flipV="false" rot="0">
              <a:off x="0" y="0"/>
              <a:ext cx="4570476" cy="4572000"/>
            </a:xfrm>
            <a:custGeom>
              <a:avLst/>
              <a:gdLst/>
              <a:ahLst/>
              <a:cxnLst/>
              <a:rect r="r" b="b" t="t" l="l"/>
              <a:pathLst>
                <a:path h="4572000" w="4570476">
                  <a:moveTo>
                    <a:pt x="4570476" y="4572000"/>
                  </a:moveTo>
                  <a:lnTo>
                    <a:pt x="0" y="4572000"/>
                  </a:lnTo>
                  <a:lnTo>
                    <a:pt x="0" y="0"/>
                  </a:lnTo>
                  <a:lnTo>
                    <a:pt x="4570476" y="0"/>
                  </a:lnTo>
                  <a:lnTo>
                    <a:pt x="4570476" y="4572000"/>
                  </a:lnTo>
                  <a:close/>
                </a:path>
              </a:pathLst>
            </a:custGeom>
            <a:blipFill>
              <a:blip r:embed="rId7"/>
              <a:stretch>
                <a:fillRect l="0" t="0" r="-33" b="0"/>
              </a:stretch>
            </a:blipFill>
          </p:spPr>
        </p:sp>
      </p:grpSp>
      <p:grpSp>
        <p:nvGrpSpPr>
          <p:cNvPr name="Group 9" id="9"/>
          <p:cNvGrpSpPr>
            <a:grpSpLocks noChangeAspect="true"/>
          </p:cNvGrpSpPr>
          <p:nvPr/>
        </p:nvGrpSpPr>
        <p:grpSpPr>
          <a:xfrm rot="0">
            <a:off x="4154117" y="3893015"/>
            <a:ext cx="3193791" cy="3193791"/>
            <a:chOff x="0" y="0"/>
            <a:chExt cx="4572000" cy="4572000"/>
          </a:xfrm>
        </p:grpSpPr>
        <p:sp>
          <p:nvSpPr>
            <p:cNvPr name="Freeform 10" id="10"/>
            <p:cNvSpPr/>
            <p:nvPr/>
          </p:nvSpPr>
          <p:spPr>
            <a:xfrm flipH="false" flipV="false" rot="0">
              <a:off x="-1524" y="0"/>
              <a:ext cx="4572000" cy="4572000"/>
            </a:xfrm>
            <a:custGeom>
              <a:avLst/>
              <a:gdLst/>
              <a:ahLst/>
              <a:cxnLst/>
              <a:rect r="r" b="b" t="t" l="l"/>
              <a:pathLst>
                <a:path h="4572000" w="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8"/>
              <a:stretch>
                <a:fillRect l="-39895" t="-90596" r="-43675" b="-54165"/>
              </a:stretch>
            </a:blipFill>
          </p:spPr>
        </p:sp>
        <p:sp>
          <p:nvSpPr>
            <p:cNvPr name="Freeform 11" id="11"/>
            <p:cNvSpPr/>
            <p:nvPr/>
          </p:nvSpPr>
          <p:spPr>
            <a:xfrm flipH="false" flipV="false" rot="0">
              <a:off x="0" y="0"/>
              <a:ext cx="4570476" cy="4572000"/>
            </a:xfrm>
            <a:custGeom>
              <a:avLst/>
              <a:gdLst/>
              <a:ahLst/>
              <a:cxnLst/>
              <a:rect r="r" b="b" t="t" l="l"/>
              <a:pathLst>
                <a:path h="4572000" w="4570476">
                  <a:moveTo>
                    <a:pt x="4570476" y="4572000"/>
                  </a:moveTo>
                  <a:lnTo>
                    <a:pt x="0" y="4572000"/>
                  </a:lnTo>
                  <a:lnTo>
                    <a:pt x="0" y="0"/>
                  </a:lnTo>
                  <a:lnTo>
                    <a:pt x="4570476" y="0"/>
                  </a:lnTo>
                  <a:lnTo>
                    <a:pt x="4570476" y="4572000"/>
                  </a:lnTo>
                  <a:close/>
                </a:path>
              </a:pathLst>
            </a:custGeom>
            <a:blipFill>
              <a:blip r:embed="rId7"/>
              <a:stretch>
                <a:fillRect l="0" t="0" r="-33" b="0"/>
              </a:stretch>
            </a:blipFill>
          </p:spPr>
        </p:sp>
      </p:grpSp>
      <p:grpSp>
        <p:nvGrpSpPr>
          <p:cNvPr name="Group 12" id="12"/>
          <p:cNvGrpSpPr>
            <a:grpSpLocks noChangeAspect="true"/>
          </p:cNvGrpSpPr>
          <p:nvPr/>
        </p:nvGrpSpPr>
        <p:grpSpPr>
          <a:xfrm rot="0">
            <a:off x="7934146" y="3995659"/>
            <a:ext cx="3193791" cy="3193791"/>
            <a:chOff x="0" y="0"/>
            <a:chExt cx="4572000" cy="4572000"/>
          </a:xfrm>
        </p:grpSpPr>
        <p:sp>
          <p:nvSpPr>
            <p:cNvPr name="Freeform 13" id="13"/>
            <p:cNvSpPr/>
            <p:nvPr/>
          </p:nvSpPr>
          <p:spPr>
            <a:xfrm flipH="false" flipV="false" rot="0">
              <a:off x="-1524" y="0"/>
              <a:ext cx="4572000" cy="4572000"/>
            </a:xfrm>
            <a:custGeom>
              <a:avLst/>
              <a:gdLst/>
              <a:ahLst/>
              <a:cxnLst/>
              <a:rect r="r" b="b" t="t" l="l"/>
              <a:pathLst>
                <a:path h="4572000" w="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9"/>
              <a:stretch>
                <a:fillRect l="0" t="-67063" r="0" b="-10714"/>
              </a:stretch>
            </a:blipFill>
          </p:spPr>
        </p:sp>
        <p:sp>
          <p:nvSpPr>
            <p:cNvPr name="Freeform 14" id="14"/>
            <p:cNvSpPr/>
            <p:nvPr/>
          </p:nvSpPr>
          <p:spPr>
            <a:xfrm flipH="false" flipV="false" rot="0">
              <a:off x="0" y="0"/>
              <a:ext cx="4570476" cy="4572000"/>
            </a:xfrm>
            <a:custGeom>
              <a:avLst/>
              <a:gdLst/>
              <a:ahLst/>
              <a:cxnLst/>
              <a:rect r="r" b="b" t="t" l="l"/>
              <a:pathLst>
                <a:path h="4572000" w="4570476">
                  <a:moveTo>
                    <a:pt x="4570476" y="4572000"/>
                  </a:moveTo>
                  <a:lnTo>
                    <a:pt x="0" y="4572000"/>
                  </a:lnTo>
                  <a:lnTo>
                    <a:pt x="0" y="0"/>
                  </a:lnTo>
                  <a:lnTo>
                    <a:pt x="4570476" y="0"/>
                  </a:lnTo>
                  <a:lnTo>
                    <a:pt x="4570476" y="4572000"/>
                  </a:lnTo>
                  <a:close/>
                </a:path>
              </a:pathLst>
            </a:custGeom>
            <a:blipFill>
              <a:blip r:embed="rId7"/>
              <a:stretch>
                <a:fillRect l="0" t="0" r="-33" b="0"/>
              </a:stretch>
            </a:blipFill>
          </p:spPr>
        </p:sp>
      </p:grpSp>
      <p:grpSp>
        <p:nvGrpSpPr>
          <p:cNvPr name="Group 15" id="15"/>
          <p:cNvGrpSpPr>
            <a:grpSpLocks noChangeAspect="true"/>
          </p:cNvGrpSpPr>
          <p:nvPr/>
        </p:nvGrpSpPr>
        <p:grpSpPr>
          <a:xfrm rot="0">
            <a:off x="11468230" y="3893015"/>
            <a:ext cx="3193791" cy="3193791"/>
            <a:chOff x="0" y="0"/>
            <a:chExt cx="4572000" cy="4572000"/>
          </a:xfrm>
        </p:grpSpPr>
        <p:sp>
          <p:nvSpPr>
            <p:cNvPr name="Freeform 16" id="16"/>
            <p:cNvSpPr/>
            <p:nvPr/>
          </p:nvSpPr>
          <p:spPr>
            <a:xfrm flipH="false" flipV="false" rot="0">
              <a:off x="-1524" y="0"/>
              <a:ext cx="4572000" cy="4572000"/>
            </a:xfrm>
            <a:custGeom>
              <a:avLst/>
              <a:gdLst/>
              <a:ahLst/>
              <a:cxnLst/>
              <a:rect r="r" b="b" t="t" l="l"/>
              <a:pathLst>
                <a:path h="4572000" w="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10"/>
              <a:stretch>
                <a:fillRect l="0" t="-1934" r="0" b="-31398"/>
              </a:stretch>
            </a:blipFill>
          </p:spPr>
        </p:sp>
        <p:sp>
          <p:nvSpPr>
            <p:cNvPr name="Freeform 17" id="17"/>
            <p:cNvSpPr/>
            <p:nvPr/>
          </p:nvSpPr>
          <p:spPr>
            <a:xfrm flipH="false" flipV="false" rot="0">
              <a:off x="0" y="0"/>
              <a:ext cx="4570476" cy="4572000"/>
            </a:xfrm>
            <a:custGeom>
              <a:avLst/>
              <a:gdLst/>
              <a:ahLst/>
              <a:cxnLst/>
              <a:rect r="r" b="b" t="t" l="l"/>
              <a:pathLst>
                <a:path h="4572000" w="4570476">
                  <a:moveTo>
                    <a:pt x="4570476" y="4572000"/>
                  </a:moveTo>
                  <a:lnTo>
                    <a:pt x="0" y="4572000"/>
                  </a:lnTo>
                  <a:lnTo>
                    <a:pt x="0" y="0"/>
                  </a:lnTo>
                  <a:lnTo>
                    <a:pt x="4570476" y="0"/>
                  </a:lnTo>
                  <a:lnTo>
                    <a:pt x="4570476" y="4572000"/>
                  </a:lnTo>
                  <a:close/>
                </a:path>
              </a:pathLst>
            </a:custGeom>
            <a:blipFill>
              <a:blip r:embed="rId7"/>
              <a:stretch>
                <a:fillRect l="0" t="0" r="-33" b="0"/>
              </a:stretch>
            </a:blipFill>
          </p:spPr>
        </p:sp>
      </p:grpSp>
      <p:sp>
        <p:nvSpPr>
          <p:cNvPr name="Freeform 18" id="18"/>
          <p:cNvSpPr/>
          <p:nvPr/>
        </p:nvSpPr>
        <p:spPr>
          <a:xfrm flipH="false" flipV="false" rot="3714114">
            <a:off x="14340615" y="-2798970"/>
            <a:ext cx="8302245" cy="8229600"/>
          </a:xfrm>
          <a:custGeom>
            <a:avLst/>
            <a:gdLst/>
            <a:ahLst/>
            <a:cxnLst/>
            <a:rect r="r" b="b" t="t" l="l"/>
            <a:pathLst>
              <a:path h="8229600" w="8302245">
                <a:moveTo>
                  <a:pt x="0" y="0"/>
                </a:moveTo>
                <a:lnTo>
                  <a:pt x="8302244" y="0"/>
                </a:lnTo>
                <a:lnTo>
                  <a:pt x="8302244" y="8229600"/>
                </a:lnTo>
                <a:lnTo>
                  <a:pt x="0" y="8229600"/>
                </a:lnTo>
                <a:lnTo>
                  <a:pt x="0" y="0"/>
                </a:lnTo>
                <a:close/>
              </a:path>
            </a:pathLst>
          </a:custGeom>
          <a:blipFill>
            <a:blip r:embed="rId11"/>
            <a:stretch>
              <a:fillRect l="0" t="0" r="0" b="0"/>
            </a:stretch>
          </a:blipFill>
        </p:spPr>
      </p:sp>
      <p:grpSp>
        <p:nvGrpSpPr>
          <p:cNvPr name="Group 19" id="19"/>
          <p:cNvGrpSpPr>
            <a:grpSpLocks noChangeAspect="true"/>
          </p:cNvGrpSpPr>
          <p:nvPr/>
        </p:nvGrpSpPr>
        <p:grpSpPr>
          <a:xfrm rot="0">
            <a:off x="15015415" y="3721919"/>
            <a:ext cx="3193791" cy="3193791"/>
            <a:chOff x="0" y="0"/>
            <a:chExt cx="4572000" cy="4572000"/>
          </a:xfrm>
        </p:grpSpPr>
        <p:sp>
          <p:nvSpPr>
            <p:cNvPr name="Freeform 20" id="20"/>
            <p:cNvSpPr/>
            <p:nvPr/>
          </p:nvSpPr>
          <p:spPr>
            <a:xfrm flipH="false" flipV="false" rot="0">
              <a:off x="-1524" y="0"/>
              <a:ext cx="4572000" cy="4572000"/>
            </a:xfrm>
            <a:custGeom>
              <a:avLst/>
              <a:gdLst/>
              <a:ahLst/>
              <a:cxnLst/>
              <a:rect r="r" b="b" t="t" l="l"/>
              <a:pathLst>
                <a:path h="4572000" w="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12"/>
              <a:stretch>
                <a:fillRect l="0" t="-17396" r="0" b="-17396"/>
              </a:stretch>
            </a:blipFill>
          </p:spPr>
        </p:sp>
        <p:sp>
          <p:nvSpPr>
            <p:cNvPr name="Freeform 21" id="21"/>
            <p:cNvSpPr/>
            <p:nvPr/>
          </p:nvSpPr>
          <p:spPr>
            <a:xfrm flipH="false" flipV="false" rot="0">
              <a:off x="0" y="0"/>
              <a:ext cx="4570476" cy="4572000"/>
            </a:xfrm>
            <a:custGeom>
              <a:avLst/>
              <a:gdLst/>
              <a:ahLst/>
              <a:cxnLst/>
              <a:rect r="r" b="b" t="t" l="l"/>
              <a:pathLst>
                <a:path h="4572000" w="4570476">
                  <a:moveTo>
                    <a:pt x="4570476" y="4572000"/>
                  </a:moveTo>
                  <a:lnTo>
                    <a:pt x="0" y="4572000"/>
                  </a:lnTo>
                  <a:lnTo>
                    <a:pt x="0" y="0"/>
                  </a:lnTo>
                  <a:lnTo>
                    <a:pt x="4570476" y="0"/>
                  </a:lnTo>
                  <a:lnTo>
                    <a:pt x="4570476" y="4572000"/>
                  </a:lnTo>
                  <a:close/>
                </a:path>
              </a:pathLst>
            </a:custGeom>
            <a:blipFill>
              <a:blip r:embed="rId7"/>
              <a:stretch>
                <a:fillRect l="0" t="0" r="-33" b="0"/>
              </a:stretch>
            </a:blipFill>
          </p:spPr>
        </p:sp>
      </p:grpSp>
      <p:sp>
        <p:nvSpPr>
          <p:cNvPr name="TextBox 22" id="22"/>
          <p:cNvSpPr txBox="true"/>
          <p:nvPr/>
        </p:nvSpPr>
        <p:spPr>
          <a:xfrm rot="0">
            <a:off x="4318480" y="133350"/>
            <a:ext cx="9651040" cy="3694626"/>
          </a:xfrm>
          <a:prstGeom prst="rect">
            <a:avLst/>
          </a:prstGeom>
        </p:spPr>
        <p:txBody>
          <a:bodyPr anchor="t" rtlCol="false" tIns="0" lIns="0" bIns="0" rIns="0">
            <a:spAutoFit/>
          </a:bodyPr>
          <a:lstStyle/>
          <a:p>
            <a:pPr algn="ctr">
              <a:lnSpc>
                <a:spcPts val="9628"/>
              </a:lnSpc>
            </a:pPr>
            <a:r>
              <a:rPr lang="en-US" sz="9169" spc="-458">
                <a:solidFill>
                  <a:srgbClr val="586746"/>
                </a:solidFill>
                <a:latin typeface="Carollo Playscript Bold"/>
                <a:ea typeface="Carollo Playscript Bold"/>
                <a:cs typeface="Carollo Playscript Bold"/>
                <a:sym typeface="Carollo Playscript Bold"/>
              </a:rPr>
              <a:t>KELOMPOK SEJARAH</a:t>
            </a:r>
          </a:p>
          <a:p>
            <a:pPr algn="ctr">
              <a:lnSpc>
                <a:spcPts val="9628"/>
              </a:lnSpc>
            </a:pPr>
            <a:r>
              <a:rPr lang="en-US" sz="9169" spc="-458">
                <a:solidFill>
                  <a:srgbClr val="586746"/>
                </a:solidFill>
                <a:latin typeface="Carollo Playscript Bold"/>
                <a:ea typeface="Carollo Playscript Bold"/>
                <a:cs typeface="Carollo Playscript Bold"/>
                <a:sym typeface="Carollo Playscript Bold"/>
              </a:rPr>
              <a:t>XI 5</a:t>
            </a:r>
          </a:p>
        </p:txBody>
      </p:sp>
      <p:sp>
        <p:nvSpPr>
          <p:cNvPr name="TextBox 23" id="23"/>
          <p:cNvSpPr txBox="true"/>
          <p:nvPr/>
        </p:nvSpPr>
        <p:spPr>
          <a:xfrm rot="0">
            <a:off x="4812699" y="7376033"/>
            <a:ext cx="1940153" cy="1305941"/>
          </a:xfrm>
          <a:prstGeom prst="rect">
            <a:avLst/>
          </a:prstGeom>
        </p:spPr>
        <p:txBody>
          <a:bodyPr anchor="t" rtlCol="false" tIns="0" lIns="0" bIns="0" rIns="0">
            <a:spAutoFit/>
          </a:bodyPr>
          <a:lstStyle/>
          <a:p>
            <a:pPr algn="ctr">
              <a:lnSpc>
                <a:spcPts val="2563"/>
              </a:lnSpc>
            </a:pPr>
            <a:r>
              <a:rPr lang="en-US" sz="2330" spc="-116">
                <a:solidFill>
                  <a:srgbClr val="323E25"/>
                </a:solidFill>
                <a:latin typeface="Carollo Playscript"/>
                <a:ea typeface="Carollo Playscript"/>
                <a:cs typeface="Carollo Playscript"/>
                <a:sym typeface="Carollo Playscript"/>
              </a:rPr>
              <a:t>NI KOMANG NIA PARAMITA</a:t>
            </a:r>
          </a:p>
          <a:p>
            <a:pPr algn="ctr">
              <a:lnSpc>
                <a:spcPts val="2563"/>
              </a:lnSpc>
            </a:pPr>
            <a:r>
              <a:rPr lang="en-US" sz="2330" spc="-116">
                <a:solidFill>
                  <a:srgbClr val="323E25"/>
                </a:solidFill>
                <a:latin typeface="Carollo Playscript"/>
                <a:ea typeface="Carollo Playscript"/>
                <a:cs typeface="Carollo Playscript"/>
                <a:sym typeface="Carollo Playscript"/>
              </a:rPr>
              <a:t>(21)</a:t>
            </a:r>
          </a:p>
        </p:txBody>
      </p:sp>
      <p:sp>
        <p:nvSpPr>
          <p:cNvPr name="TextBox 24" id="24"/>
          <p:cNvSpPr txBox="true"/>
          <p:nvPr/>
        </p:nvSpPr>
        <p:spPr>
          <a:xfrm rot="0">
            <a:off x="8715686" y="7376182"/>
            <a:ext cx="1630711" cy="1305941"/>
          </a:xfrm>
          <a:prstGeom prst="rect">
            <a:avLst/>
          </a:prstGeom>
        </p:spPr>
        <p:txBody>
          <a:bodyPr anchor="t" rtlCol="false" tIns="0" lIns="0" bIns="0" rIns="0">
            <a:spAutoFit/>
          </a:bodyPr>
          <a:lstStyle/>
          <a:p>
            <a:pPr algn="ctr">
              <a:lnSpc>
                <a:spcPts val="2563"/>
              </a:lnSpc>
            </a:pPr>
            <a:r>
              <a:rPr lang="en-US" sz="2330" spc="-116">
                <a:solidFill>
                  <a:srgbClr val="323E25"/>
                </a:solidFill>
                <a:latin typeface="Carollo Playscript"/>
                <a:ea typeface="Carollo Playscript"/>
                <a:cs typeface="Carollo Playscript"/>
                <a:sym typeface="Carollo Playscript"/>
              </a:rPr>
              <a:t>NI MADE BINTANG VICTORIA</a:t>
            </a:r>
          </a:p>
          <a:p>
            <a:pPr algn="ctr">
              <a:lnSpc>
                <a:spcPts val="2563"/>
              </a:lnSpc>
            </a:pPr>
            <a:r>
              <a:rPr lang="en-US" sz="2330" spc="-116">
                <a:solidFill>
                  <a:srgbClr val="323E25"/>
                </a:solidFill>
                <a:latin typeface="Carollo Playscript"/>
                <a:ea typeface="Carollo Playscript"/>
                <a:cs typeface="Carollo Playscript"/>
                <a:sym typeface="Carollo Playscript"/>
              </a:rPr>
              <a:t>(22)</a:t>
            </a:r>
          </a:p>
        </p:txBody>
      </p:sp>
      <p:sp>
        <p:nvSpPr>
          <p:cNvPr name="TextBox 25" id="25"/>
          <p:cNvSpPr txBox="true"/>
          <p:nvPr/>
        </p:nvSpPr>
        <p:spPr>
          <a:xfrm rot="0">
            <a:off x="12309037" y="7104814"/>
            <a:ext cx="1449425" cy="2277491"/>
          </a:xfrm>
          <a:prstGeom prst="rect">
            <a:avLst/>
          </a:prstGeom>
        </p:spPr>
        <p:txBody>
          <a:bodyPr anchor="t" rtlCol="false" tIns="0" lIns="0" bIns="0" rIns="0">
            <a:spAutoFit/>
          </a:bodyPr>
          <a:lstStyle/>
          <a:p>
            <a:pPr algn="ctr">
              <a:lnSpc>
                <a:spcPts val="2563"/>
              </a:lnSpc>
            </a:pPr>
          </a:p>
          <a:p>
            <a:pPr algn="ctr">
              <a:lnSpc>
                <a:spcPts val="2563"/>
              </a:lnSpc>
            </a:pPr>
            <a:r>
              <a:rPr lang="en-US" sz="2330" spc="-116">
                <a:solidFill>
                  <a:srgbClr val="323E25"/>
                </a:solidFill>
                <a:latin typeface="Carollo Playscript"/>
                <a:ea typeface="Carollo Playscript"/>
                <a:cs typeface="Carollo Playscript"/>
                <a:sym typeface="Carollo Playscript"/>
              </a:rPr>
              <a:t>DESAK KADK TANIA ISWARI DEWI</a:t>
            </a:r>
          </a:p>
          <a:p>
            <a:pPr algn="ctr">
              <a:lnSpc>
                <a:spcPts val="2563"/>
              </a:lnSpc>
            </a:pPr>
            <a:r>
              <a:rPr lang="en-US" sz="2330" spc="-116">
                <a:solidFill>
                  <a:srgbClr val="323E25"/>
                </a:solidFill>
                <a:latin typeface="Carollo Playscript"/>
                <a:ea typeface="Carollo Playscript"/>
                <a:cs typeface="Carollo Playscript"/>
                <a:sym typeface="Carollo Playscript"/>
              </a:rPr>
              <a:t>(03)</a:t>
            </a:r>
          </a:p>
        </p:txBody>
      </p:sp>
      <p:sp>
        <p:nvSpPr>
          <p:cNvPr name="TextBox 26" id="26"/>
          <p:cNvSpPr txBox="true"/>
          <p:nvPr/>
        </p:nvSpPr>
        <p:spPr>
          <a:xfrm rot="0">
            <a:off x="15561712" y="7376033"/>
            <a:ext cx="2101197" cy="1629791"/>
          </a:xfrm>
          <a:prstGeom prst="rect">
            <a:avLst/>
          </a:prstGeom>
        </p:spPr>
        <p:txBody>
          <a:bodyPr anchor="t" rtlCol="false" tIns="0" lIns="0" bIns="0" rIns="0">
            <a:spAutoFit/>
          </a:bodyPr>
          <a:lstStyle/>
          <a:p>
            <a:pPr algn="ctr">
              <a:lnSpc>
                <a:spcPts val="2563"/>
              </a:lnSpc>
            </a:pPr>
            <a:r>
              <a:rPr lang="en-US" sz="2330" spc="-116">
                <a:solidFill>
                  <a:srgbClr val="323E25"/>
                </a:solidFill>
                <a:latin typeface="Carollo Playscript"/>
                <a:ea typeface="Carollo Playscript"/>
                <a:cs typeface="Carollo Playscript"/>
                <a:sym typeface="Carollo Playscript"/>
              </a:rPr>
              <a:t>NI MADE AYU SAITANIA DEWI</a:t>
            </a:r>
          </a:p>
          <a:p>
            <a:pPr algn="ctr">
              <a:lnSpc>
                <a:spcPts val="2563"/>
              </a:lnSpc>
            </a:pPr>
            <a:r>
              <a:rPr lang="en-US" sz="2330" spc="-116">
                <a:solidFill>
                  <a:srgbClr val="323E25"/>
                </a:solidFill>
                <a:latin typeface="Carollo Playscript"/>
                <a:ea typeface="Carollo Playscript"/>
                <a:cs typeface="Carollo Playscript"/>
                <a:sym typeface="Carollo Playscript"/>
              </a:rPr>
              <a:t>(23)</a:t>
            </a:r>
          </a:p>
          <a:p>
            <a:pPr algn="ctr">
              <a:lnSpc>
                <a:spcPts val="2563"/>
              </a:lnSpc>
            </a:pPr>
          </a:p>
        </p:txBody>
      </p:sp>
      <p:sp>
        <p:nvSpPr>
          <p:cNvPr name="TextBox 27" id="27"/>
          <p:cNvSpPr txBox="true"/>
          <p:nvPr/>
        </p:nvSpPr>
        <p:spPr>
          <a:xfrm rot="0">
            <a:off x="1184145" y="7376033"/>
            <a:ext cx="1907348" cy="1609566"/>
          </a:xfrm>
          <a:prstGeom prst="rect">
            <a:avLst/>
          </a:prstGeom>
        </p:spPr>
        <p:txBody>
          <a:bodyPr anchor="t" rtlCol="false" tIns="0" lIns="0" bIns="0" rIns="0">
            <a:spAutoFit/>
          </a:bodyPr>
          <a:lstStyle/>
          <a:p>
            <a:pPr algn="ctr">
              <a:lnSpc>
                <a:spcPts val="2567"/>
              </a:lnSpc>
            </a:pPr>
            <a:r>
              <a:rPr lang="en-US" sz="2334" spc="-116">
                <a:solidFill>
                  <a:srgbClr val="323E25"/>
                </a:solidFill>
                <a:latin typeface="Carollo Playscript"/>
                <a:ea typeface="Carollo Playscript"/>
                <a:cs typeface="Carollo Playscript"/>
                <a:sym typeface="Carollo Playscript"/>
              </a:rPr>
              <a:t>NI MADE CANTIKA DWI CAHYANI </a:t>
            </a:r>
          </a:p>
          <a:p>
            <a:pPr algn="ctr">
              <a:lnSpc>
                <a:spcPts val="2567"/>
              </a:lnSpc>
            </a:pPr>
            <a:r>
              <a:rPr lang="en-US" sz="2334" spc="-116">
                <a:solidFill>
                  <a:srgbClr val="323E25"/>
                </a:solidFill>
                <a:latin typeface="Carollo Playscript"/>
                <a:ea typeface="Carollo Playscript"/>
                <a:cs typeface="Carollo Playscript"/>
                <a:sym typeface="Carollo Playscript"/>
              </a:rPr>
              <a:t>(24)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4759033" y="-583992"/>
            <a:ext cx="4394565" cy="5519077"/>
          </a:xfrm>
          <a:custGeom>
            <a:avLst/>
            <a:gdLst/>
            <a:ahLst/>
            <a:cxnLst/>
            <a:rect r="r" b="b" t="t" l="l"/>
            <a:pathLst>
              <a:path h="5519077" w="4394565">
                <a:moveTo>
                  <a:pt x="0" y="0"/>
                </a:moveTo>
                <a:lnTo>
                  <a:pt x="4394565" y="0"/>
                </a:lnTo>
                <a:lnTo>
                  <a:pt x="4394565" y="5519077"/>
                </a:lnTo>
                <a:lnTo>
                  <a:pt x="0" y="5519077"/>
                </a:lnTo>
                <a:lnTo>
                  <a:pt x="0" y="0"/>
                </a:lnTo>
                <a:close/>
              </a:path>
            </a:pathLst>
          </a:custGeom>
          <a:blipFill>
            <a:blip r:embed="rId3"/>
            <a:stretch>
              <a:fillRect l="0" t="0" r="0" b="0"/>
            </a:stretch>
          </a:blipFill>
        </p:spPr>
      </p:sp>
      <p:sp>
        <p:nvSpPr>
          <p:cNvPr name="Freeform 4" id="4"/>
          <p:cNvSpPr/>
          <p:nvPr/>
        </p:nvSpPr>
        <p:spPr>
          <a:xfrm flipH="false" flipV="false" rot="0">
            <a:off x="-2442718" y="5143500"/>
            <a:ext cx="10883900" cy="8229600"/>
          </a:xfrm>
          <a:custGeom>
            <a:avLst/>
            <a:gdLst/>
            <a:ahLst/>
            <a:cxnLst/>
            <a:rect r="r" b="b" t="t" l="l"/>
            <a:pathLst>
              <a:path h="8229600" w="10883900">
                <a:moveTo>
                  <a:pt x="0" y="0"/>
                </a:moveTo>
                <a:lnTo>
                  <a:pt x="10883900" y="0"/>
                </a:lnTo>
                <a:lnTo>
                  <a:pt x="10883900"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1400415" y="1283970"/>
            <a:ext cx="15315293" cy="7645908"/>
            <a:chOff x="0" y="0"/>
            <a:chExt cx="4033657" cy="2013737"/>
          </a:xfrm>
        </p:grpSpPr>
        <p:sp>
          <p:nvSpPr>
            <p:cNvPr name="Freeform 6" id="6"/>
            <p:cNvSpPr/>
            <p:nvPr/>
          </p:nvSpPr>
          <p:spPr>
            <a:xfrm flipH="false" flipV="false" rot="0">
              <a:off x="0" y="0"/>
              <a:ext cx="4033657" cy="2013737"/>
            </a:xfrm>
            <a:custGeom>
              <a:avLst/>
              <a:gdLst/>
              <a:ahLst/>
              <a:cxnLst/>
              <a:rect r="r" b="b" t="t" l="l"/>
              <a:pathLst>
                <a:path h="2013737" w="4033657">
                  <a:moveTo>
                    <a:pt x="25781" y="0"/>
                  </a:moveTo>
                  <a:lnTo>
                    <a:pt x="4007877" y="0"/>
                  </a:lnTo>
                  <a:cubicBezTo>
                    <a:pt x="4014714" y="0"/>
                    <a:pt x="4021272" y="2716"/>
                    <a:pt x="4026106" y="7551"/>
                  </a:cubicBezTo>
                  <a:cubicBezTo>
                    <a:pt x="4030941" y="12386"/>
                    <a:pt x="4033657" y="18943"/>
                    <a:pt x="4033657" y="25781"/>
                  </a:cubicBezTo>
                  <a:lnTo>
                    <a:pt x="4033657" y="1987957"/>
                  </a:lnTo>
                  <a:cubicBezTo>
                    <a:pt x="4033657" y="2002195"/>
                    <a:pt x="4022115" y="2013737"/>
                    <a:pt x="4007877" y="2013737"/>
                  </a:cubicBezTo>
                  <a:lnTo>
                    <a:pt x="25781" y="2013737"/>
                  </a:lnTo>
                  <a:cubicBezTo>
                    <a:pt x="18943" y="2013737"/>
                    <a:pt x="12386" y="2011021"/>
                    <a:pt x="7551" y="2006186"/>
                  </a:cubicBezTo>
                  <a:cubicBezTo>
                    <a:pt x="2716" y="2001351"/>
                    <a:pt x="0" y="1994794"/>
                    <a:pt x="0" y="1987957"/>
                  </a:cubicBezTo>
                  <a:lnTo>
                    <a:pt x="0" y="25781"/>
                  </a:lnTo>
                  <a:cubicBezTo>
                    <a:pt x="0" y="18943"/>
                    <a:pt x="2716" y="12386"/>
                    <a:pt x="7551" y="7551"/>
                  </a:cubicBezTo>
                  <a:cubicBezTo>
                    <a:pt x="12386" y="2716"/>
                    <a:pt x="18943" y="0"/>
                    <a:pt x="25781" y="0"/>
                  </a:cubicBezTo>
                  <a:close/>
                </a:path>
              </a:pathLst>
            </a:custGeom>
            <a:solidFill>
              <a:srgbClr val="CBBBA0"/>
            </a:solidFill>
          </p:spPr>
        </p:sp>
        <p:sp>
          <p:nvSpPr>
            <p:cNvPr name="TextBox 7" id="7"/>
            <p:cNvSpPr txBox="true"/>
            <p:nvPr/>
          </p:nvSpPr>
          <p:spPr>
            <a:xfrm>
              <a:off x="0" y="19050"/>
              <a:ext cx="4033657" cy="1994687"/>
            </a:xfrm>
            <a:prstGeom prst="rect">
              <a:avLst/>
            </a:prstGeom>
          </p:spPr>
          <p:txBody>
            <a:bodyPr anchor="ctr" rtlCol="false" tIns="50800" lIns="50800" bIns="50800" rIns="50800"/>
            <a:lstStyle/>
            <a:p>
              <a:pPr algn="ctr">
                <a:lnSpc>
                  <a:spcPts val="2563"/>
                </a:lnSpc>
              </a:pPr>
            </a:p>
          </p:txBody>
        </p:sp>
      </p:grpSp>
      <p:sp>
        <p:nvSpPr>
          <p:cNvPr name="TextBox 8" id="8"/>
          <p:cNvSpPr txBox="true"/>
          <p:nvPr/>
        </p:nvSpPr>
        <p:spPr>
          <a:xfrm rot="0">
            <a:off x="5968855" y="1678024"/>
            <a:ext cx="7862098" cy="1166494"/>
          </a:xfrm>
          <a:prstGeom prst="rect">
            <a:avLst/>
          </a:prstGeom>
        </p:spPr>
        <p:txBody>
          <a:bodyPr anchor="t" rtlCol="false" tIns="0" lIns="0" bIns="0" rIns="0">
            <a:spAutoFit/>
          </a:bodyPr>
          <a:lstStyle/>
          <a:p>
            <a:pPr algn="l">
              <a:lnSpc>
                <a:spcPts val="8799"/>
              </a:lnSpc>
            </a:pPr>
            <a:r>
              <a:rPr lang="en-US" sz="8799" spc="-439">
                <a:solidFill>
                  <a:srgbClr val="586746"/>
                </a:solidFill>
                <a:latin typeface="Carollo Playscript Bold"/>
                <a:ea typeface="Carollo Playscript Bold"/>
                <a:cs typeface="Carollo Playscript Bold"/>
                <a:sym typeface="Carollo Playscript Bold"/>
              </a:rPr>
              <a:t>Kesimpulan</a:t>
            </a:r>
          </a:p>
        </p:txBody>
      </p:sp>
      <p:sp>
        <p:nvSpPr>
          <p:cNvPr name="TextBox 9" id="9"/>
          <p:cNvSpPr txBox="true"/>
          <p:nvPr/>
        </p:nvSpPr>
        <p:spPr>
          <a:xfrm rot="0">
            <a:off x="1967797" y="3599388"/>
            <a:ext cx="14352406" cy="3053173"/>
          </a:xfrm>
          <a:prstGeom prst="rect">
            <a:avLst/>
          </a:prstGeom>
        </p:spPr>
        <p:txBody>
          <a:bodyPr anchor="t" rtlCol="false" tIns="0" lIns="0" bIns="0" rIns="0">
            <a:spAutoFit/>
          </a:bodyPr>
          <a:lstStyle/>
          <a:p>
            <a:pPr algn="ctr">
              <a:lnSpc>
                <a:spcPts val="4022"/>
              </a:lnSpc>
              <a:spcBef>
                <a:spcPct val="0"/>
              </a:spcBef>
            </a:pPr>
            <a:r>
              <a:rPr lang="en-US" sz="3657" spc="-182">
                <a:solidFill>
                  <a:srgbClr val="586746"/>
                </a:solidFill>
                <a:latin typeface="Carollo Playscript Bold"/>
                <a:ea typeface="Carollo Playscript Bold"/>
                <a:cs typeface="Carollo Playscript Bold"/>
                <a:sym typeface="Carollo Playscript Bold"/>
              </a:rPr>
              <a:t>Dari pembahasan yang telah dipaparkan dapat disimpulkan bahwa bangsa Eropa datang ke Indonesia karena di Indonesia memiliki banyak kekayaan rempah, kebudayaan, serta tempat yang strategis yang membuat bangsa Eropa tertarik mengunjungi Indonesia sehingga mereka memiliki niat untuk menguasai daerah Indonesia.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72" r="0" b="-44405"/>
            </a:stretch>
          </a:blipFill>
        </p:spPr>
      </p:sp>
      <p:sp>
        <p:nvSpPr>
          <p:cNvPr name="TextBox 3" id="3"/>
          <p:cNvSpPr txBox="true"/>
          <p:nvPr/>
        </p:nvSpPr>
        <p:spPr>
          <a:xfrm rot="0">
            <a:off x="3874648" y="3782274"/>
            <a:ext cx="10538704" cy="3477966"/>
          </a:xfrm>
          <a:prstGeom prst="rect">
            <a:avLst/>
          </a:prstGeom>
        </p:spPr>
        <p:txBody>
          <a:bodyPr anchor="t" rtlCol="false" tIns="0" lIns="0" bIns="0" rIns="0">
            <a:spAutoFit/>
          </a:bodyPr>
          <a:lstStyle/>
          <a:p>
            <a:pPr algn="ctr">
              <a:lnSpc>
                <a:spcPts val="13403"/>
              </a:lnSpc>
            </a:pPr>
            <a:r>
              <a:rPr lang="en-US" sz="13403" spc="-670">
                <a:solidFill>
                  <a:srgbClr val="586746"/>
                </a:solidFill>
                <a:latin typeface="Carollo Playscript Bold"/>
                <a:ea typeface="Carollo Playscript Bold"/>
                <a:cs typeface="Carollo Playscript Bold"/>
                <a:sym typeface="Carollo Playscript Bold"/>
              </a:rPr>
              <a:t>Terima kasih</a:t>
            </a:r>
          </a:p>
        </p:txBody>
      </p:sp>
      <p:sp>
        <p:nvSpPr>
          <p:cNvPr name="Freeform 4" id="4"/>
          <p:cNvSpPr/>
          <p:nvPr/>
        </p:nvSpPr>
        <p:spPr>
          <a:xfrm flipH="false" flipV="false" rot="0">
            <a:off x="12105509" y="-525138"/>
            <a:ext cx="8659336" cy="14080221"/>
          </a:xfrm>
          <a:custGeom>
            <a:avLst/>
            <a:gdLst/>
            <a:ahLst/>
            <a:cxnLst/>
            <a:rect r="r" b="b" t="t" l="l"/>
            <a:pathLst>
              <a:path h="14080221" w="8659336">
                <a:moveTo>
                  <a:pt x="0" y="0"/>
                </a:moveTo>
                <a:lnTo>
                  <a:pt x="8659336" y="0"/>
                </a:lnTo>
                <a:lnTo>
                  <a:pt x="8659336" y="14080221"/>
                </a:lnTo>
                <a:lnTo>
                  <a:pt x="0" y="140802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4216403" y="5496078"/>
            <a:ext cx="13463558" cy="8229600"/>
          </a:xfrm>
          <a:custGeom>
            <a:avLst/>
            <a:gdLst/>
            <a:ahLst/>
            <a:cxnLst/>
            <a:rect r="r" b="b" t="t" l="l"/>
            <a:pathLst>
              <a:path h="8229600" w="13463558">
                <a:moveTo>
                  <a:pt x="13463559" y="0"/>
                </a:moveTo>
                <a:lnTo>
                  <a:pt x="0" y="0"/>
                </a:lnTo>
                <a:lnTo>
                  <a:pt x="0" y="8229600"/>
                </a:lnTo>
                <a:lnTo>
                  <a:pt x="13463559" y="8229600"/>
                </a:lnTo>
                <a:lnTo>
                  <a:pt x="13463559" y="0"/>
                </a:lnTo>
                <a:close/>
              </a:path>
            </a:pathLst>
          </a:custGeom>
          <a:blipFill>
            <a:blip r:embed="rId5"/>
            <a:stretch>
              <a:fillRect l="0" t="0" r="0" b="0"/>
            </a:stretch>
          </a:blipFill>
        </p:spPr>
      </p:sp>
      <p:sp>
        <p:nvSpPr>
          <p:cNvPr name="Freeform 6" id="6"/>
          <p:cNvSpPr/>
          <p:nvPr/>
        </p:nvSpPr>
        <p:spPr>
          <a:xfrm flipH="false" flipV="false" rot="0">
            <a:off x="8398771" y="1953406"/>
            <a:ext cx="1243135" cy="1435076"/>
          </a:xfrm>
          <a:custGeom>
            <a:avLst/>
            <a:gdLst/>
            <a:ahLst/>
            <a:cxnLst/>
            <a:rect r="r" b="b" t="t" l="l"/>
            <a:pathLst>
              <a:path h="1435076" w="1243135">
                <a:moveTo>
                  <a:pt x="0" y="0"/>
                </a:moveTo>
                <a:lnTo>
                  <a:pt x="1243135" y="0"/>
                </a:lnTo>
                <a:lnTo>
                  <a:pt x="1243135" y="1435076"/>
                </a:lnTo>
                <a:lnTo>
                  <a:pt x="0" y="1435076"/>
                </a:lnTo>
                <a:lnTo>
                  <a:pt x="0" y="0"/>
                </a:lnTo>
                <a:close/>
              </a:path>
            </a:pathLst>
          </a:custGeom>
          <a:blipFill>
            <a:blip r:embed="rId6"/>
            <a:stretch>
              <a:fillRect l="0" t="0" r="0" b="0"/>
            </a:stretch>
          </a:blipFill>
        </p:spPr>
      </p:sp>
      <p:sp>
        <p:nvSpPr>
          <p:cNvPr name="Freeform 7" id="7"/>
          <p:cNvSpPr/>
          <p:nvPr/>
        </p:nvSpPr>
        <p:spPr>
          <a:xfrm flipH="false" flipV="false" rot="0">
            <a:off x="-1959760" y="-3080987"/>
            <a:ext cx="5976920" cy="7349592"/>
          </a:xfrm>
          <a:custGeom>
            <a:avLst/>
            <a:gdLst/>
            <a:ahLst/>
            <a:cxnLst/>
            <a:rect r="r" b="b" t="t" l="l"/>
            <a:pathLst>
              <a:path h="7349592" w="5976920">
                <a:moveTo>
                  <a:pt x="0" y="0"/>
                </a:moveTo>
                <a:lnTo>
                  <a:pt x="5976920" y="0"/>
                </a:lnTo>
                <a:lnTo>
                  <a:pt x="5976920" y="7349592"/>
                </a:lnTo>
                <a:lnTo>
                  <a:pt x="0" y="7349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935169" y="7317389"/>
            <a:ext cx="6170340" cy="493358"/>
          </a:xfrm>
          <a:prstGeom prst="rect">
            <a:avLst/>
          </a:prstGeom>
        </p:spPr>
        <p:txBody>
          <a:bodyPr anchor="t" rtlCol="false" tIns="0" lIns="0" bIns="0" rIns="0">
            <a:spAutoFit/>
          </a:bodyPr>
          <a:lstStyle/>
          <a:p>
            <a:pPr algn="ctr">
              <a:lnSpc>
                <a:spcPts val="4199"/>
              </a:lnSpc>
            </a:pPr>
            <a:r>
              <a:rPr lang="en-US" sz="2799">
                <a:solidFill>
                  <a:srgbClr val="323E25"/>
                </a:solidFill>
                <a:latin typeface="Carollo Playscript Bold"/>
                <a:ea typeface="Carollo Playscript Bold"/>
                <a:cs typeface="Carollo Playscript Bold"/>
                <a:sym typeface="Carollo Playscript Bold"/>
              </a:rPr>
              <a:t>Atas perhatian anda</a:t>
            </a:r>
          </a:p>
        </p:txBody>
      </p:sp>
      <p:sp>
        <p:nvSpPr>
          <p:cNvPr name="TextBox 9" id="9"/>
          <p:cNvSpPr txBox="true"/>
          <p:nvPr/>
        </p:nvSpPr>
        <p:spPr>
          <a:xfrm rot="0">
            <a:off x="5080196" y="1334246"/>
            <a:ext cx="7880285" cy="2039612"/>
          </a:xfrm>
          <a:prstGeom prst="rect">
            <a:avLst/>
          </a:prstGeom>
        </p:spPr>
        <p:txBody>
          <a:bodyPr anchor="t" rtlCol="false" tIns="0" lIns="0" bIns="0" rIns="0">
            <a:spAutoFit/>
          </a:bodyPr>
          <a:lstStyle/>
          <a:p>
            <a:pPr algn="ctr">
              <a:lnSpc>
                <a:spcPts val="3553"/>
              </a:lnSpc>
            </a:pPr>
            <a:r>
              <a:rPr lang="en-US" sz="3090">
                <a:solidFill>
                  <a:srgbClr val="443721"/>
                </a:solidFill>
                <a:latin typeface="Carollo Playscript Bold"/>
                <a:ea typeface="Carollo Playscript Bold"/>
                <a:cs typeface="Carollo Playscript Bold"/>
                <a:sym typeface="Carollo Playscript Bold"/>
              </a:rPr>
              <a:t>Dipresentasikan Oleh kelompok sejarah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31005" y="4764645"/>
            <a:ext cx="491203" cy="491203"/>
          </a:xfrm>
          <a:custGeom>
            <a:avLst/>
            <a:gdLst/>
            <a:ahLst/>
            <a:cxnLst/>
            <a:rect r="r" b="b" t="t" l="l"/>
            <a:pathLst>
              <a:path h="491203" w="491203">
                <a:moveTo>
                  <a:pt x="0" y="0"/>
                </a:moveTo>
                <a:lnTo>
                  <a:pt x="491204" y="0"/>
                </a:lnTo>
                <a:lnTo>
                  <a:pt x="491204" y="491204"/>
                </a:lnTo>
                <a:lnTo>
                  <a:pt x="0" y="491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1005" y="5840380"/>
            <a:ext cx="491203" cy="491203"/>
          </a:xfrm>
          <a:custGeom>
            <a:avLst/>
            <a:gdLst/>
            <a:ahLst/>
            <a:cxnLst/>
            <a:rect r="r" b="b" t="t" l="l"/>
            <a:pathLst>
              <a:path h="491203" w="491203">
                <a:moveTo>
                  <a:pt x="0" y="0"/>
                </a:moveTo>
                <a:lnTo>
                  <a:pt x="491204" y="0"/>
                </a:lnTo>
                <a:lnTo>
                  <a:pt x="491204" y="491204"/>
                </a:lnTo>
                <a:lnTo>
                  <a:pt x="0" y="4912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141252">
            <a:off x="10421881" y="-2043046"/>
            <a:ext cx="9888714" cy="8229600"/>
          </a:xfrm>
          <a:custGeom>
            <a:avLst/>
            <a:gdLst/>
            <a:ahLst/>
            <a:cxnLst/>
            <a:rect r="r" b="b" t="t" l="l"/>
            <a:pathLst>
              <a:path h="8229600" w="9888714">
                <a:moveTo>
                  <a:pt x="0" y="0"/>
                </a:moveTo>
                <a:lnTo>
                  <a:pt x="9888714" y="0"/>
                </a:lnTo>
                <a:lnTo>
                  <a:pt x="9888714" y="8229600"/>
                </a:lnTo>
                <a:lnTo>
                  <a:pt x="0" y="8229600"/>
                </a:lnTo>
                <a:lnTo>
                  <a:pt x="0" y="0"/>
                </a:lnTo>
                <a:close/>
              </a:path>
            </a:pathLst>
          </a:custGeom>
          <a:blipFill>
            <a:blip r:embed="rId5"/>
            <a:stretch>
              <a:fillRect l="0" t="-9552" r="0" b="-9552"/>
            </a:stretch>
          </a:blipFill>
        </p:spPr>
      </p:sp>
      <p:grpSp>
        <p:nvGrpSpPr>
          <p:cNvPr name="Group 6" id="6"/>
          <p:cNvGrpSpPr>
            <a:grpSpLocks noChangeAspect="true"/>
          </p:cNvGrpSpPr>
          <p:nvPr/>
        </p:nvGrpSpPr>
        <p:grpSpPr>
          <a:xfrm rot="-417607">
            <a:off x="10291974" y="3145501"/>
            <a:ext cx="7121769" cy="5246370"/>
            <a:chOff x="0" y="0"/>
            <a:chExt cx="19050000" cy="14033500"/>
          </a:xfrm>
        </p:grpSpPr>
        <p:sp>
          <p:nvSpPr>
            <p:cNvPr name="Freeform 7" id="7"/>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6"/>
              <a:stretch>
                <a:fillRect l="-18736" t="-23089" r="-13982" b="0"/>
              </a:stretch>
            </a:blipFill>
          </p:spPr>
        </p:sp>
        <p:sp>
          <p:nvSpPr>
            <p:cNvPr name="Freeform 8" id="8"/>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7"/>
              <a:stretch>
                <a:fillRect l="0" t="-226" r="0" b="-226"/>
              </a:stretch>
            </a:blipFill>
          </p:spPr>
        </p:sp>
      </p:grpSp>
      <p:sp>
        <p:nvSpPr>
          <p:cNvPr name="TextBox 9" id="9"/>
          <p:cNvSpPr txBox="true"/>
          <p:nvPr/>
        </p:nvSpPr>
        <p:spPr>
          <a:xfrm rot="0">
            <a:off x="1531005" y="1595490"/>
            <a:ext cx="9308211" cy="2693036"/>
          </a:xfrm>
          <a:prstGeom prst="rect">
            <a:avLst/>
          </a:prstGeom>
        </p:spPr>
        <p:txBody>
          <a:bodyPr anchor="t" rtlCol="false" tIns="0" lIns="0" bIns="0" rIns="0">
            <a:spAutoFit/>
          </a:bodyPr>
          <a:lstStyle/>
          <a:p>
            <a:pPr algn="just">
              <a:lnSpc>
                <a:spcPts val="10400"/>
              </a:lnSpc>
            </a:pPr>
            <a:r>
              <a:rPr lang="en-US" sz="10400" spc="-520">
                <a:solidFill>
                  <a:srgbClr val="586746"/>
                </a:solidFill>
                <a:latin typeface="Carollo Playscript Bold"/>
                <a:ea typeface="Carollo Playscript Bold"/>
                <a:cs typeface="Carollo Playscript Bold"/>
                <a:sym typeface="Carollo Playscript Bold"/>
              </a:rPr>
              <a:t>Tujuan Pembelajaran</a:t>
            </a:r>
          </a:p>
        </p:txBody>
      </p:sp>
      <p:sp>
        <p:nvSpPr>
          <p:cNvPr name="TextBox 10" id="10"/>
          <p:cNvSpPr txBox="true"/>
          <p:nvPr/>
        </p:nvSpPr>
        <p:spPr>
          <a:xfrm rot="0">
            <a:off x="2348624" y="4717020"/>
            <a:ext cx="7100515" cy="805335"/>
          </a:xfrm>
          <a:prstGeom prst="rect">
            <a:avLst/>
          </a:prstGeom>
        </p:spPr>
        <p:txBody>
          <a:bodyPr anchor="t" rtlCol="false" tIns="0" lIns="0" bIns="0" rIns="0">
            <a:spAutoFit/>
          </a:bodyPr>
          <a:lstStyle/>
          <a:p>
            <a:pPr algn="l">
              <a:lnSpc>
                <a:spcPts val="3275"/>
              </a:lnSpc>
            </a:pPr>
            <a:r>
              <a:rPr lang="en-US" sz="2339">
                <a:solidFill>
                  <a:srgbClr val="323E25"/>
                </a:solidFill>
                <a:latin typeface="Carollo Playscript"/>
                <a:ea typeface="Carollo Playscript"/>
                <a:cs typeface="Carollo Playscript"/>
                <a:sym typeface="Carollo Playscript"/>
              </a:rPr>
              <a:t>Untuk mengetahui alasan datangnya bangsa barat ke indonesia</a:t>
            </a:r>
          </a:p>
        </p:txBody>
      </p:sp>
      <p:sp>
        <p:nvSpPr>
          <p:cNvPr name="TextBox 11" id="11"/>
          <p:cNvSpPr txBox="true"/>
          <p:nvPr/>
        </p:nvSpPr>
        <p:spPr>
          <a:xfrm rot="0">
            <a:off x="2348624" y="5792755"/>
            <a:ext cx="6919405" cy="805335"/>
          </a:xfrm>
          <a:prstGeom prst="rect">
            <a:avLst/>
          </a:prstGeom>
        </p:spPr>
        <p:txBody>
          <a:bodyPr anchor="t" rtlCol="false" tIns="0" lIns="0" bIns="0" rIns="0">
            <a:spAutoFit/>
          </a:bodyPr>
          <a:lstStyle/>
          <a:p>
            <a:pPr algn="l">
              <a:lnSpc>
                <a:spcPts val="3275"/>
              </a:lnSpc>
            </a:pPr>
            <a:r>
              <a:rPr lang="en-US" sz="2339">
                <a:solidFill>
                  <a:srgbClr val="323E25"/>
                </a:solidFill>
                <a:latin typeface="Carollo Playscript"/>
                <a:ea typeface="Carollo Playscript"/>
                <a:cs typeface="Carollo Playscript"/>
                <a:sym typeface="Carollo Playscript"/>
              </a:rPr>
              <a:t>Untuk menjelaskan tujuan bangsa barat ke indonesia</a:t>
            </a:r>
          </a:p>
        </p:txBody>
      </p:sp>
      <p:sp>
        <p:nvSpPr>
          <p:cNvPr name="Freeform 12" id="12"/>
          <p:cNvSpPr/>
          <p:nvPr/>
        </p:nvSpPr>
        <p:spPr>
          <a:xfrm flipH="false" flipV="false" rot="-474141">
            <a:off x="5025193" y="8979329"/>
            <a:ext cx="16230600" cy="4950333"/>
          </a:xfrm>
          <a:custGeom>
            <a:avLst/>
            <a:gdLst/>
            <a:ahLst/>
            <a:cxnLst/>
            <a:rect r="r" b="b" t="t" l="l"/>
            <a:pathLst>
              <a:path h="4950333" w="16230600">
                <a:moveTo>
                  <a:pt x="0" y="0"/>
                </a:moveTo>
                <a:lnTo>
                  <a:pt x="16230600" y="0"/>
                </a:lnTo>
                <a:lnTo>
                  <a:pt x="16230600" y="4950333"/>
                </a:lnTo>
                <a:lnTo>
                  <a:pt x="0" y="4950333"/>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164832" y="3678432"/>
            <a:ext cx="12124641" cy="8229600"/>
          </a:xfrm>
          <a:custGeom>
            <a:avLst/>
            <a:gdLst/>
            <a:ahLst/>
            <a:cxnLst/>
            <a:rect r="r" b="b" t="t" l="l"/>
            <a:pathLst>
              <a:path h="8229600" w="12124641">
                <a:moveTo>
                  <a:pt x="0" y="0"/>
                </a:moveTo>
                <a:lnTo>
                  <a:pt x="12124641" y="0"/>
                </a:lnTo>
                <a:lnTo>
                  <a:pt x="12124641"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2232390">
            <a:off x="-2345092" y="-4522308"/>
            <a:ext cx="7520319" cy="8229600"/>
          </a:xfrm>
          <a:custGeom>
            <a:avLst/>
            <a:gdLst/>
            <a:ahLst/>
            <a:cxnLst/>
            <a:rect r="r" b="b" t="t" l="l"/>
            <a:pathLst>
              <a:path h="8229600" w="7520319">
                <a:moveTo>
                  <a:pt x="7520319" y="0"/>
                </a:moveTo>
                <a:lnTo>
                  <a:pt x="0" y="0"/>
                </a:lnTo>
                <a:lnTo>
                  <a:pt x="0" y="8229600"/>
                </a:lnTo>
                <a:lnTo>
                  <a:pt x="7520319" y="8229600"/>
                </a:lnTo>
                <a:lnTo>
                  <a:pt x="7520319" y="0"/>
                </a:lnTo>
                <a:close/>
              </a:path>
            </a:pathLst>
          </a:custGeom>
          <a:blipFill>
            <a:blip r:embed="rId4"/>
            <a:stretch>
              <a:fillRect l="0" t="0" r="0" b="0"/>
            </a:stretch>
          </a:blipFill>
        </p:spPr>
      </p:sp>
      <p:sp>
        <p:nvSpPr>
          <p:cNvPr name="Freeform 5" id="5"/>
          <p:cNvSpPr/>
          <p:nvPr/>
        </p:nvSpPr>
        <p:spPr>
          <a:xfrm flipH="false" flipV="false" rot="0">
            <a:off x="9064649" y="1626781"/>
            <a:ext cx="7943124" cy="7798704"/>
          </a:xfrm>
          <a:custGeom>
            <a:avLst/>
            <a:gdLst/>
            <a:ahLst/>
            <a:cxnLst/>
            <a:rect r="r" b="b" t="t" l="l"/>
            <a:pathLst>
              <a:path h="7798704" w="7943124">
                <a:moveTo>
                  <a:pt x="0" y="0"/>
                </a:moveTo>
                <a:lnTo>
                  <a:pt x="7943124" y="0"/>
                </a:lnTo>
                <a:lnTo>
                  <a:pt x="7943124" y="7798703"/>
                </a:lnTo>
                <a:lnTo>
                  <a:pt x="0" y="77987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702802" y="3288224"/>
            <a:ext cx="6625089" cy="999491"/>
          </a:xfrm>
          <a:prstGeom prst="rect">
            <a:avLst/>
          </a:prstGeom>
        </p:spPr>
        <p:txBody>
          <a:bodyPr anchor="t" rtlCol="false" tIns="0" lIns="0" bIns="0" rIns="0">
            <a:spAutoFit/>
          </a:bodyPr>
          <a:lstStyle/>
          <a:p>
            <a:pPr algn="just">
              <a:lnSpc>
                <a:spcPts val="7280"/>
              </a:lnSpc>
            </a:pPr>
            <a:r>
              <a:rPr lang="en-US" sz="8000" spc="-400">
                <a:solidFill>
                  <a:srgbClr val="586746"/>
                </a:solidFill>
                <a:latin typeface="Carollo Playscript Bold"/>
                <a:ea typeface="Carollo Playscript Bold"/>
                <a:cs typeface="Carollo Playscript Bold"/>
                <a:sym typeface="Carollo Playscript Bold"/>
              </a:rPr>
              <a:t>Pengenalan</a:t>
            </a:r>
          </a:p>
        </p:txBody>
      </p:sp>
      <p:sp>
        <p:nvSpPr>
          <p:cNvPr name="TextBox 7" id="7"/>
          <p:cNvSpPr txBox="true"/>
          <p:nvPr/>
        </p:nvSpPr>
        <p:spPr>
          <a:xfrm rot="0">
            <a:off x="10630393" y="2818324"/>
            <a:ext cx="5171524" cy="1758315"/>
          </a:xfrm>
          <a:prstGeom prst="rect">
            <a:avLst/>
          </a:prstGeom>
        </p:spPr>
        <p:txBody>
          <a:bodyPr anchor="t" rtlCol="false" tIns="0" lIns="0" bIns="0" rIns="0">
            <a:spAutoFit/>
          </a:bodyPr>
          <a:lstStyle/>
          <a:p>
            <a:pPr algn="ctr">
              <a:lnSpc>
                <a:spcPts val="4620"/>
              </a:lnSpc>
            </a:pPr>
            <a:r>
              <a:rPr lang="en-US" sz="4200" spc="-210">
                <a:solidFill>
                  <a:srgbClr val="323E25"/>
                </a:solidFill>
                <a:latin typeface="Carollo Playscript"/>
                <a:ea typeface="Carollo Playscript"/>
                <a:cs typeface="Carollo Playscript"/>
                <a:sym typeface="Carollo Playscript"/>
              </a:rPr>
              <a:t>Apa pentingnya mempelajari sejarah?</a:t>
            </a:r>
          </a:p>
        </p:txBody>
      </p:sp>
      <p:sp>
        <p:nvSpPr>
          <p:cNvPr name="TextBox 8" id="8"/>
          <p:cNvSpPr txBox="true"/>
          <p:nvPr/>
        </p:nvSpPr>
        <p:spPr>
          <a:xfrm rot="0">
            <a:off x="497421" y="4462339"/>
            <a:ext cx="8380809" cy="3602149"/>
          </a:xfrm>
          <a:prstGeom prst="rect">
            <a:avLst/>
          </a:prstGeom>
        </p:spPr>
        <p:txBody>
          <a:bodyPr anchor="t" rtlCol="false" tIns="0" lIns="0" bIns="0" rIns="0">
            <a:spAutoFit/>
          </a:bodyPr>
          <a:lstStyle/>
          <a:p>
            <a:pPr algn="l">
              <a:lnSpc>
                <a:spcPts val="4158"/>
              </a:lnSpc>
            </a:pPr>
            <a:r>
              <a:rPr lang="en-US" sz="2489">
                <a:solidFill>
                  <a:srgbClr val="323E25"/>
                </a:solidFill>
                <a:latin typeface="Carollo Playscript"/>
                <a:ea typeface="Carollo Playscript"/>
                <a:cs typeface="Carollo Playscript"/>
                <a:sym typeface="Carollo Playscript"/>
              </a:rPr>
              <a:t>Sejarah adalah suatu </a:t>
            </a:r>
            <a:r>
              <a:rPr lang="en-US" sz="2489">
                <a:solidFill>
                  <a:srgbClr val="323E25"/>
                </a:solidFill>
                <a:latin typeface="Carollo Playscript"/>
                <a:ea typeface="Carollo Playscript"/>
                <a:cs typeface="Carollo Playscript"/>
                <a:sym typeface="Carollo Playscript"/>
              </a:rPr>
              <a:t>ilmu pengetahuan yang disusun atas hasil penyelidikan beberapa peristiwa yang dapat dibuktikan dengan bahan kenyataan</a:t>
            </a:r>
            <a:r>
              <a:rPr lang="en-US" sz="2489">
                <a:solidFill>
                  <a:srgbClr val="323E25"/>
                </a:solidFill>
                <a:latin typeface="Carollo Playscript"/>
                <a:ea typeface="Carollo Playscript"/>
                <a:cs typeface="Carollo Playscript"/>
                <a:sym typeface="Carollo Playscript"/>
              </a:rPr>
              <a:t>. Sejarah didefinisikan sebagai catatan tentang masyarakat umum manusia atau peradaban manusia yang terjadi pada watak/sifat masyarakat itu.</a:t>
            </a:r>
          </a:p>
        </p:txBody>
      </p:sp>
      <p:sp>
        <p:nvSpPr>
          <p:cNvPr name="TextBox 9" id="9"/>
          <p:cNvSpPr txBox="true"/>
          <p:nvPr/>
        </p:nvSpPr>
        <p:spPr>
          <a:xfrm rot="0">
            <a:off x="10630393" y="4589929"/>
            <a:ext cx="5119902" cy="3823507"/>
          </a:xfrm>
          <a:prstGeom prst="rect">
            <a:avLst/>
          </a:prstGeom>
        </p:spPr>
        <p:txBody>
          <a:bodyPr anchor="t" rtlCol="false" tIns="0" lIns="0" bIns="0" rIns="0">
            <a:spAutoFit/>
          </a:bodyPr>
          <a:lstStyle/>
          <a:p>
            <a:pPr algn="ctr">
              <a:lnSpc>
                <a:spcPts val="3430"/>
              </a:lnSpc>
            </a:pPr>
            <a:r>
              <a:rPr lang="en-US" sz="1884">
                <a:solidFill>
                  <a:srgbClr val="323E25"/>
                </a:solidFill>
                <a:latin typeface="Carollo Playscript"/>
                <a:ea typeface="Carollo Playscript"/>
                <a:cs typeface="Carollo Playscript"/>
                <a:sym typeface="Carollo Playscript"/>
              </a:rPr>
              <a:t>Studi sejarah </a:t>
            </a:r>
            <a:r>
              <a:rPr lang="en-US" sz="1884">
                <a:solidFill>
                  <a:srgbClr val="323E25"/>
                </a:solidFill>
                <a:latin typeface="Carollo Playscript"/>
                <a:ea typeface="Carollo Playscript"/>
                <a:cs typeface="Carollo Playscript"/>
                <a:sym typeface="Carollo Playscript"/>
              </a:rPr>
              <a:t>membantu kita memahami akar budaya dan identitas kita</a:t>
            </a:r>
            <a:r>
              <a:rPr lang="en-US" sz="1884">
                <a:solidFill>
                  <a:srgbClr val="323E25"/>
                </a:solidFill>
                <a:latin typeface="Carollo Playscript"/>
                <a:ea typeface="Carollo Playscript"/>
                <a:cs typeface="Carollo Playscript"/>
                <a:sym typeface="Carollo Playscript"/>
              </a:rPr>
              <a:t>. Sejarah membuka jendela ke masa lalu nenek moyang kita, menjelaskan tradisi, bahasa, dan norma yang membentuk kita saat ini. Tanpa pemahaman sejarah, kita mungkin kehilangan perspektif penting tentang siapa kita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a:grpSpLocks noChangeAspect="true"/>
          </p:cNvGrpSpPr>
          <p:nvPr/>
        </p:nvGrpSpPr>
        <p:grpSpPr>
          <a:xfrm rot="0">
            <a:off x="10712605" y="950696"/>
            <a:ext cx="6281067" cy="7857882"/>
            <a:chOff x="0" y="0"/>
            <a:chExt cx="15227300" cy="19050000"/>
          </a:xfrm>
        </p:grpSpPr>
        <p:sp>
          <p:nvSpPr>
            <p:cNvPr name="Freeform 4" id="4"/>
            <p:cNvSpPr/>
            <p:nvPr/>
          </p:nvSpPr>
          <p:spPr>
            <a:xfrm flipH="false" flipV="false" rot="0">
              <a:off x="944032" y="1334822"/>
              <a:ext cx="13606916" cy="16933143"/>
            </a:xfrm>
            <a:custGeom>
              <a:avLst/>
              <a:gdLst/>
              <a:ahLst/>
              <a:cxnLst/>
              <a:rect r="r" b="b" t="t" l="l"/>
              <a:pathLst>
                <a:path h="16933143" w="13606916">
                  <a:moveTo>
                    <a:pt x="13372024" y="16933144"/>
                  </a:moveTo>
                  <a:lnTo>
                    <a:pt x="0" y="16933144"/>
                  </a:lnTo>
                  <a:lnTo>
                    <a:pt x="0" y="3963789"/>
                  </a:lnTo>
                  <a:lnTo>
                    <a:pt x="3070363" y="104861"/>
                  </a:lnTo>
                  <a:lnTo>
                    <a:pt x="9999657" y="0"/>
                  </a:lnTo>
                  <a:lnTo>
                    <a:pt x="11721831" y="784042"/>
                  </a:lnTo>
                  <a:lnTo>
                    <a:pt x="13606915" y="5926809"/>
                  </a:lnTo>
                  <a:close/>
                </a:path>
              </a:pathLst>
            </a:custGeom>
            <a:blipFill>
              <a:blip r:embed="rId3"/>
              <a:stretch>
                <a:fillRect l="-39746" t="0" r="-69551" b="0"/>
              </a:stretch>
            </a:blipFill>
          </p:spPr>
        </p:sp>
        <p:sp>
          <p:nvSpPr>
            <p:cNvPr name="Freeform 5" id="5"/>
            <p:cNvSpPr/>
            <p:nvPr/>
          </p:nvSpPr>
          <p:spPr>
            <a:xfrm flipH="false" flipV="false" rot="0">
              <a:off x="0" y="0"/>
              <a:ext cx="15227300" cy="19050000"/>
            </a:xfrm>
            <a:custGeom>
              <a:avLst/>
              <a:gdLst/>
              <a:ahLst/>
              <a:cxnLst/>
              <a:rect r="r" b="b" t="t" l="l"/>
              <a:pathLst>
                <a:path h="19050000" w="15227300">
                  <a:moveTo>
                    <a:pt x="0" y="0"/>
                  </a:moveTo>
                  <a:lnTo>
                    <a:pt x="15227300" y="0"/>
                  </a:lnTo>
                  <a:lnTo>
                    <a:pt x="15227300" y="19050000"/>
                  </a:lnTo>
                  <a:lnTo>
                    <a:pt x="0" y="19050000"/>
                  </a:lnTo>
                  <a:close/>
                </a:path>
              </a:pathLst>
            </a:custGeom>
            <a:blipFill>
              <a:blip r:embed="rId4"/>
              <a:stretch>
                <a:fillRect l="0" t="-272" r="0" b="-272"/>
              </a:stretch>
            </a:blipFill>
          </p:spPr>
        </p:sp>
      </p:grpSp>
      <p:sp>
        <p:nvSpPr>
          <p:cNvPr name="Freeform 6" id="6"/>
          <p:cNvSpPr/>
          <p:nvPr/>
        </p:nvSpPr>
        <p:spPr>
          <a:xfrm flipH="true" flipV="false" rot="0">
            <a:off x="19050" y="1832963"/>
            <a:ext cx="10032670" cy="4122515"/>
          </a:xfrm>
          <a:custGeom>
            <a:avLst/>
            <a:gdLst/>
            <a:ahLst/>
            <a:cxnLst/>
            <a:rect r="r" b="b" t="t" l="l"/>
            <a:pathLst>
              <a:path h="4122515" w="10032670">
                <a:moveTo>
                  <a:pt x="10032670" y="0"/>
                </a:moveTo>
                <a:lnTo>
                  <a:pt x="0" y="0"/>
                </a:lnTo>
                <a:lnTo>
                  <a:pt x="0" y="4122516"/>
                </a:lnTo>
                <a:lnTo>
                  <a:pt x="10032670" y="4122516"/>
                </a:lnTo>
                <a:lnTo>
                  <a:pt x="1003267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69259" y="-103132"/>
            <a:ext cx="6030295" cy="7573368"/>
          </a:xfrm>
          <a:custGeom>
            <a:avLst/>
            <a:gdLst/>
            <a:ahLst/>
            <a:cxnLst/>
            <a:rect r="r" b="b" t="t" l="l"/>
            <a:pathLst>
              <a:path h="7573368" w="6030295">
                <a:moveTo>
                  <a:pt x="0" y="0"/>
                </a:moveTo>
                <a:lnTo>
                  <a:pt x="6030295" y="0"/>
                </a:lnTo>
                <a:lnTo>
                  <a:pt x="6030295" y="7573368"/>
                </a:lnTo>
                <a:lnTo>
                  <a:pt x="0" y="7573368"/>
                </a:lnTo>
                <a:lnTo>
                  <a:pt x="0" y="0"/>
                </a:lnTo>
                <a:close/>
              </a:path>
            </a:pathLst>
          </a:custGeom>
          <a:blipFill>
            <a:blip r:embed="rId7"/>
            <a:stretch>
              <a:fillRect l="0" t="0" r="0" b="0"/>
            </a:stretch>
          </a:blipFill>
        </p:spPr>
      </p:sp>
      <p:sp>
        <p:nvSpPr>
          <p:cNvPr name="TextBox 8" id="8"/>
          <p:cNvSpPr txBox="true"/>
          <p:nvPr/>
        </p:nvSpPr>
        <p:spPr>
          <a:xfrm rot="0">
            <a:off x="2169735" y="2978908"/>
            <a:ext cx="8542871" cy="1897301"/>
          </a:xfrm>
          <a:prstGeom prst="rect">
            <a:avLst/>
          </a:prstGeom>
        </p:spPr>
        <p:txBody>
          <a:bodyPr anchor="t" rtlCol="false" tIns="0" lIns="0" bIns="0" rIns="0">
            <a:spAutoFit/>
          </a:bodyPr>
          <a:lstStyle/>
          <a:p>
            <a:pPr algn="l">
              <a:lnSpc>
                <a:spcPts val="7436"/>
              </a:lnSpc>
            </a:pPr>
            <a:r>
              <a:rPr lang="en-US" sz="6760" spc="-338">
                <a:solidFill>
                  <a:srgbClr val="586746"/>
                </a:solidFill>
                <a:latin typeface="Carollo Playscript Bold"/>
                <a:ea typeface="Carollo Playscript Bold"/>
                <a:cs typeface="Carollo Playscript Bold"/>
                <a:sym typeface="Carollo Playscript Bold"/>
              </a:rPr>
              <a:t>kapan bangsa eropa ke indonesia?</a:t>
            </a:r>
          </a:p>
        </p:txBody>
      </p:sp>
      <p:sp>
        <p:nvSpPr>
          <p:cNvPr name="TextBox 9" id="9"/>
          <p:cNvSpPr txBox="true"/>
          <p:nvPr/>
        </p:nvSpPr>
        <p:spPr>
          <a:xfrm rot="0">
            <a:off x="1358464" y="5221094"/>
            <a:ext cx="9517881" cy="3587483"/>
          </a:xfrm>
          <a:prstGeom prst="rect">
            <a:avLst/>
          </a:prstGeom>
        </p:spPr>
        <p:txBody>
          <a:bodyPr anchor="t" rtlCol="false" tIns="0" lIns="0" bIns="0" rIns="0">
            <a:spAutoFit/>
          </a:bodyPr>
          <a:lstStyle/>
          <a:p>
            <a:pPr algn="l">
              <a:lnSpc>
                <a:spcPts val="4809"/>
              </a:lnSpc>
            </a:pPr>
            <a:r>
              <a:rPr lang="en-US" sz="2780">
                <a:solidFill>
                  <a:srgbClr val="323E25"/>
                </a:solidFill>
                <a:latin typeface="Carollo Playscript"/>
                <a:ea typeface="Carollo Playscript"/>
                <a:cs typeface="Carollo Playscript"/>
                <a:sym typeface="Carollo Playscript"/>
              </a:rPr>
              <a:t>Bangsa Barat yang pertama kali mendarat di Indonesia adalah Portugis di Malaka pada tahun </a:t>
            </a:r>
            <a:r>
              <a:rPr lang="en-US" sz="2780">
                <a:solidFill>
                  <a:srgbClr val="323E25"/>
                </a:solidFill>
                <a:latin typeface="Carollo Playscript"/>
                <a:ea typeface="Carollo Playscript"/>
                <a:cs typeface="Carollo Playscript"/>
                <a:sym typeface="Carollo Playscript"/>
              </a:rPr>
              <a:t>1511</a:t>
            </a:r>
            <a:r>
              <a:rPr lang="en-US" sz="2780">
                <a:solidFill>
                  <a:srgbClr val="323E25"/>
                </a:solidFill>
                <a:latin typeface="Carollo Playscript"/>
                <a:ea typeface="Carollo Playscript"/>
                <a:cs typeface="Carollo Playscript"/>
                <a:sym typeface="Carollo Playscript"/>
              </a:rPr>
              <a:t>. Setelah itu, bangsa Spanyol datang ke Tidore pada tahun 1521 dan Belanda di Pelabuhan Banten pada tahun 1596. Hal tersebutlah yang menjadi awal penjajahan Indonesia.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582986" y="-365739"/>
            <a:ext cx="11883899" cy="8229600"/>
          </a:xfrm>
          <a:custGeom>
            <a:avLst/>
            <a:gdLst/>
            <a:ahLst/>
            <a:cxnLst/>
            <a:rect r="r" b="b" t="t" l="l"/>
            <a:pathLst>
              <a:path h="8229600" w="11883899">
                <a:moveTo>
                  <a:pt x="0" y="0"/>
                </a:moveTo>
                <a:lnTo>
                  <a:pt x="11883899" y="0"/>
                </a:lnTo>
                <a:lnTo>
                  <a:pt x="11883899"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1164201">
            <a:off x="-2222745" y="4306497"/>
            <a:ext cx="4445491" cy="6373464"/>
          </a:xfrm>
          <a:custGeom>
            <a:avLst/>
            <a:gdLst/>
            <a:ahLst/>
            <a:cxnLst/>
            <a:rect r="r" b="b" t="t" l="l"/>
            <a:pathLst>
              <a:path h="6373464" w="4445491">
                <a:moveTo>
                  <a:pt x="0" y="0"/>
                </a:moveTo>
                <a:lnTo>
                  <a:pt x="4445490" y="0"/>
                </a:lnTo>
                <a:lnTo>
                  <a:pt x="4445490" y="6373464"/>
                </a:lnTo>
                <a:lnTo>
                  <a:pt x="0" y="6373464"/>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256877" y="191984"/>
            <a:ext cx="5549162" cy="5549162"/>
            <a:chOff x="0" y="0"/>
            <a:chExt cx="19050000" cy="19050000"/>
          </a:xfrm>
        </p:grpSpPr>
        <p:sp>
          <p:nvSpPr>
            <p:cNvPr name="Freeform 6" id="6"/>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5"/>
              <a:stretch>
                <a:fillRect l="-25136" t="0" r="-25136" b="0"/>
              </a:stretch>
            </a:blipFill>
          </p:spPr>
        </p:sp>
        <p:sp>
          <p:nvSpPr>
            <p:cNvPr name="Freeform 7" id="7"/>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6"/>
              <a:stretch>
                <a:fillRect l="0" t="0" r="0" b="0"/>
              </a:stretch>
            </a:blipFill>
          </p:spPr>
        </p:sp>
      </p:grpSp>
      <p:grpSp>
        <p:nvGrpSpPr>
          <p:cNvPr name="Group 8" id="8"/>
          <p:cNvGrpSpPr>
            <a:grpSpLocks noChangeAspect="true"/>
          </p:cNvGrpSpPr>
          <p:nvPr/>
        </p:nvGrpSpPr>
        <p:grpSpPr>
          <a:xfrm rot="0">
            <a:off x="5806039" y="2466221"/>
            <a:ext cx="6030369" cy="6030369"/>
            <a:chOff x="0" y="0"/>
            <a:chExt cx="19050000" cy="19050000"/>
          </a:xfrm>
        </p:grpSpPr>
        <p:sp>
          <p:nvSpPr>
            <p:cNvPr name="Freeform 9" id="9"/>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7"/>
              <a:stretch>
                <a:fillRect l="-25136" t="0" r="-25136" b="0"/>
              </a:stretch>
            </a:blipFill>
          </p:spPr>
        </p:sp>
        <p:sp>
          <p:nvSpPr>
            <p:cNvPr name="Freeform 10" id="10"/>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6"/>
              <a:stretch>
                <a:fillRect l="0" t="0" r="0" b="0"/>
              </a:stretch>
            </a:blipFill>
          </p:spPr>
        </p:sp>
      </p:grpSp>
      <p:sp>
        <p:nvSpPr>
          <p:cNvPr name="Freeform 11" id="11"/>
          <p:cNvSpPr/>
          <p:nvPr/>
        </p:nvSpPr>
        <p:spPr>
          <a:xfrm flipH="false" flipV="false" rot="0">
            <a:off x="14034036" y="-2451607"/>
            <a:ext cx="6057098" cy="7595107"/>
          </a:xfrm>
          <a:custGeom>
            <a:avLst/>
            <a:gdLst/>
            <a:ahLst/>
            <a:cxnLst/>
            <a:rect r="r" b="b" t="t" l="l"/>
            <a:pathLst>
              <a:path h="7595107" w="6057098">
                <a:moveTo>
                  <a:pt x="0" y="0"/>
                </a:moveTo>
                <a:lnTo>
                  <a:pt x="6057098" y="0"/>
                </a:lnTo>
                <a:lnTo>
                  <a:pt x="6057098" y="7595107"/>
                </a:lnTo>
                <a:lnTo>
                  <a:pt x="0" y="75951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a:grpSpLocks noChangeAspect="true"/>
          </p:cNvGrpSpPr>
          <p:nvPr/>
        </p:nvGrpSpPr>
        <p:grpSpPr>
          <a:xfrm rot="0">
            <a:off x="11836408" y="3749061"/>
            <a:ext cx="5816499" cy="5816499"/>
            <a:chOff x="0" y="0"/>
            <a:chExt cx="19050000" cy="19050000"/>
          </a:xfrm>
        </p:grpSpPr>
        <p:sp>
          <p:nvSpPr>
            <p:cNvPr name="Freeform 13" id="13"/>
            <p:cNvSpPr/>
            <p:nvPr/>
          </p:nvSpPr>
          <p:spPr>
            <a:xfrm flipH="false" flipV="false" rot="0">
              <a:off x="1106665" y="1106665"/>
              <a:ext cx="16836669" cy="16836669"/>
            </a:xfrm>
            <a:custGeom>
              <a:avLst/>
              <a:gdLst/>
              <a:ahLst/>
              <a:cxnLst/>
              <a:rect r="r" b="b" t="t" l="l"/>
              <a:pathLst>
                <a:path h="16836669" w="16836669">
                  <a:moveTo>
                    <a:pt x="0" y="0"/>
                  </a:moveTo>
                  <a:lnTo>
                    <a:pt x="16836669" y="0"/>
                  </a:lnTo>
                  <a:lnTo>
                    <a:pt x="16836669" y="16836669"/>
                  </a:lnTo>
                  <a:lnTo>
                    <a:pt x="0" y="16836669"/>
                  </a:lnTo>
                  <a:close/>
                </a:path>
              </a:pathLst>
            </a:custGeom>
            <a:blipFill>
              <a:blip r:embed="rId10"/>
              <a:stretch>
                <a:fillRect l="-25136" t="0" r="-25136" b="0"/>
              </a:stretch>
            </a:blipFill>
          </p:spPr>
        </p:sp>
        <p:sp>
          <p:nvSpPr>
            <p:cNvPr name="Freeform 14" id="14"/>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6"/>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3334510" y="-2961691"/>
            <a:ext cx="9553644" cy="10454698"/>
          </a:xfrm>
          <a:custGeom>
            <a:avLst/>
            <a:gdLst/>
            <a:ahLst/>
            <a:cxnLst/>
            <a:rect r="r" b="b" t="t" l="l"/>
            <a:pathLst>
              <a:path h="10454698" w="9553644">
                <a:moveTo>
                  <a:pt x="0" y="0"/>
                </a:moveTo>
                <a:lnTo>
                  <a:pt x="9553644" y="0"/>
                </a:lnTo>
                <a:lnTo>
                  <a:pt x="9553644" y="10454698"/>
                </a:lnTo>
                <a:lnTo>
                  <a:pt x="0" y="10454698"/>
                </a:lnTo>
                <a:lnTo>
                  <a:pt x="0" y="0"/>
                </a:lnTo>
                <a:close/>
              </a:path>
            </a:pathLst>
          </a:custGeom>
          <a:blipFill>
            <a:blip r:embed="rId3"/>
            <a:stretch>
              <a:fillRect l="0" t="0" r="0" b="0"/>
            </a:stretch>
          </a:blipFill>
        </p:spPr>
      </p:sp>
      <p:sp>
        <p:nvSpPr>
          <p:cNvPr name="Freeform 4" id="4"/>
          <p:cNvSpPr/>
          <p:nvPr/>
        </p:nvSpPr>
        <p:spPr>
          <a:xfrm flipH="false" flipV="false" rot="0">
            <a:off x="13334510" y="714776"/>
            <a:ext cx="5987034" cy="8229600"/>
          </a:xfrm>
          <a:custGeom>
            <a:avLst/>
            <a:gdLst/>
            <a:ahLst/>
            <a:cxnLst/>
            <a:rect r="r" b="b" t="t" l="l"/>
            <a:pathLst>
              <a:path h="8229600" w="5987034">
                <a:moveTo>
                  <a:pt x="0" y="0"/>
                </a:moveTo>
                <a:lnTo>
                  <a:pt x="5987034" y="0"/>
                </a:lnTo>
                <a:lnTo>
                  <a:pt x="5987034" y="8229600"/>
                </a:lnTo>
                <a:lnTo>
                  <a:pt x="0" y="8229600"/>
                </a:lnTo>
                <a:lnTo>
                  <a:pt x="0" y="0"/>
                </a:lnTo>
                <a:close/>
              </a:path>
            </a:pathLst>
          </a:custGeom>
          <a:blipFill>
            <a:blip r:embed="rId4"/>
            <a:stretch>
              <a:fillRect l="0" t="0" r="0" b="0"/>
            </a:stretch>
          </a:blipFill>
        </p:spPr>
      </p:sp>
      <p:sp>
        <p:nvSpPr>
          <p:cNvPr name="TextBox 5" id="5"/>
          <p:cNvSpPr txBox="true"/>
          <p:nvPr/>
        </p:nvSpPr>
        <p:spPr>
          <a:xfrm rot="0">
            <a:off x="862093" y="667905"/>
            <a:ext cx="9677006" cy="1893218"/>
          </a:xfrm>
          <a:prstGeom prst="rect">
            <a:avLst/>
          </a:prstGeom>
        </p:spPr>
        <p:txBody>
          <a:bodyPr anchor="t" rtlCol="false" tIns="0" lIns="0" bIns="0" rIns="0">
            <a:spAutoFit/>
          </a:bodyPr>
          <a:lstStyle/>
          <a:p>
            <a:pPr algn="l">
              <a:lnSpc>
                <a:spcPts val="7272"/>
              </a:lnSpc>
            </a:pPr>
            <a:r>
              <a:rPr lang="en-US" sz="7272" spc="-363">
                <a:solidFill>
                  <a:srgbClr val="586746"/>
                </a:solidFill>
                <a:latin typeface="Carollo Playscript Bold"/>
                <a:ea typeface="Carollo Playscript Bold"/>
                <a:cs typeface="Carollo Playscript Bold"/>
                <a:sym typeface="Carollo Playscript Bold"/>
              </a:rPr>
              <a:t>Tujuan Bangsa Eropa Ke Indonesia</a:t>
            </a:r>
          </a:p>
        </p:txBody>
      </p:sp>
      <p:sp>
        <p:nvSpPr>
          <p:cNvPr name="Freeform 6" id="6"/>
          <p:cNvSpPr/>
          <p:nvPr/>
        </p:nvSpPr>
        <p:spPr>
          <a:xfrm flipH="true" flipV="false" rot="-951175">
            <a:off x="9286541" y="2771359"/>
            <a:ext cx="8042168" cy="6132153"/>
          </a:xfrm>
          <a:custGeom>
            <a:avLst/>
            <a:gdLst/>
            <a:ahLst/>
            <a:cxnLst/>
            <a:rect r="r" b="b" t="t" l="l"/>
            <a:pathLst>
              <a:path h="6132153" w="8042168">
                <a:moveTo>
                  <a:pt x="8042167" y="0"/>
                </a:moveTo>
                <a:lnTo>
                  <a:pt x="0" y="0"/>
                </a:lnTo>
                <a:lnTo>
                  <a:pt x="0" y="6132152"/>
                </a:lnTo>
                <a:lnTo>
                  <a:pt x="8042167" y="6132152"/>
                </a:lnTo>
                <a:lnTo>
                  <a:pt x="8042167" y="0"/>
                </a:lnTo>
                <a:close/>
              </a:path>
            </a:pathLst>
          </a:custGeom>
          <a:blipFill>
            <a:blip r:embed="rId5"/>
            <a:stretch>
              <a:fillRect l="0" t="0" r="0" b="0"/>
            </a:stretch>
          </a:blipFill>
        </p:spPr>
      </p:sp>
      <p:sp>
        <p:nvSpPr>
          <p:cNvPr name="Freeform 7" id="7"/>
          <p:cNvSpPr/>
          <p:nvPr/>
        </p:nvSpPr>
        <p:spPr>
          <a:xfrm flipH="true" flipV="false" rot="-61236">
            <a:off x="13142830" y="5661544"/>
            <a:ext cx="9143828" cy="6332101"/>
          </a:xfrm>
          <a:custGeom>
            <a:avLst/>
            <a:gdLst/>
            <a:ahLst/>
            <a:cxnLst/>
            <a:rect r="r" b="b" t="t" l="l"/>
            <a:pathLst>
              <a:path h="6332101" w="9143828">
                <a:moveTo>
                  <a:pt x="9143829" y="0"/>
                </a:moveTo>
                <a:lnTo>
                  <a:pt x="0" y="0"/>
                </a:lnTo>
                <a:lnTo>
                  <a:pt x="0" y="6332101"/>
                </a:lnTo>
                <a:lnTo>
                  <a:pt x="9143829" y="6332101"/>
                </a:lnTo>
                <a:lnTo>
                  <a:pt x="9143829" y="0"/>
                </a:lnTo>
                <a:close/>
              </a:path>
            </a:pathLst>
          </a:custGeom>
          <a:blipFill>
            <a:blip r:embed="rId6"/>
            <a:stretch>
              <a:fillRect l="0" t="0" r="0" b="0"/>
            </a:stretch>
          </a:blipFill>
        </p:spPr>
      </p:sp>
      <p:sp>
        <p:nvSpPr>
          <p:cNvPr name="TextBox 8" id="8"/>
          <p:cNvSpPr txBox="true"/>
          <p:nvPr/>
        </p:nvSpPr>
        <p:spPr>
          <a:xfrm rot="0">
            <a:off x="1667446" y="3177913"/>
            <a:ext cx="8137136" cy="765202"/>
          </a:xfrm>
          <a:prstGeom prst="rect">
            <a:avLst/>
          </a:prstGeom>
        </p:spPr>
        <p:txBody>
          <a:bodyPr anchor="t" rtlCol="false" tIns="0" lIns="0" bIns="0" rIns="0">
            <a:spAutoFit/>
          </a:bodyPr>
          <a:lstStyle/>
          <a:p>
            <a:pPr algn="l">
              <a:lnSpc>
                <a:spcPts val="2967"/>
              </a:lnSpc>
            </a:pPr>
            <a:r>
              <a:rPr lang="en-US" sz="2697" spc="-134">
                <a:solidFill>
                  <a:srgbClr val="586746"/>
                </a:solidFill>
                <a:latin typeface="Carollo Playscript Bold"/>
                <a:ea typeface="Carollo Playscript Bold"/>
                <a:cs typeface="Carollo Playscript Bold"/>
                <a:sym typeface="Carollo Playscript Bold"/>
              </a:rPr>
              <a:t>Dapat menguasai Perdagangan Rempah Rempah</a:t>
            </a:r>
          </a:p>
          <a:p>
            <a:pPr algn="l">
              <a:lnSpc>
                <a:spcPts val="2967"/>
              </a:lnSpc>
              <a:spcBef>
                <a:spcPct val="0"/>
              </a:spcBef>
            </a:pPr>
            <a:r>
              <a:rPr lang="en-US" sz="2697" spc="-134">
                <a:solidFill>
                  <a:srgbClr val="586746"/>
                </a:solidFill>
                <a:latin typeface="Carollo Playscript Bold"/>
                <a:ea typeface="Carollo Playscript Bold"/>
                <a:cs typeface="Carollo Playscript Bold"/>
                <a:sym typeface="Carollo Playscript Bold"/>
              </a:rPr>
              <a:t> Langsung Dari Daerah Sumbernya</a:t>
            </a:r>
          </a:p>
        </p:txBody>
      </p:sp>
      <p:sp>
        <p:nvSpPr>
          <p:cNvPr name="TextBox 9" id="9"/>
          <p:cNvSpPr txBox="true"/>
          <p:nvPr/>
        </p:nvSpPr>
        <p:spPr>
          <a:xfrm rot="0">
            <a:off x="1738009" y="4542195"/>
            <a:ext cx="6317778" cy="766752"/>
          </a:xfrm>
          <a:prstGeom prst="rect">
            <a:avLst/>
          </a:prstGeom>
        </p:spPr>
        <p:txBody>
          <a:bodyPr anchor="t" rtlCol="false" tIns="0" lIns="0" bIns="0" rIns="0">
            <a:spAutoFit/>
          </a:bodyPr>
          <a:lstStyle/>
          <a:p>
            <a:pPr algn="l">
              <a:lnSpc>
                <a:spcPts val="2967"/>
              </a:lnSpc>
            </a:pPr>
            <a:r>
              <a:rPr lang="en-US" sz="2697" spc="-134">
                <a:solidFill>
                  <a:srgbClr val="586746"/>
                </a:solidFill>
                <a:latin typeface="Carollo Playscript Bold"/>
                <a:ea typeface="Carollo Playscript Bold"/>
                <a:cs typeface="Carollo Playscript Bold"/>
                <a:sym typeface="Carollo Playscript Bold"/>
              </a:rPr>
              <a:t>Menguasai Wilayah Strategis Untuk </a:t>
            </a:r>
          </a:p>
          <a:p>
            <a:pPr algn="l">
              <a:lnSpc>
                <a:spcPts val="2967"/>
              </a:lnSpc>
              <a:spcBef>
                <a:spcPct val="0"/>
              </a:spcBef>
            </a:pPr>
            <a:r>
              <a:rPr lang="en-US" sz="2697" spc="-134">
                <a:solidFill>
                  <a:srgbClr val="586746"/>
                </a:solidFill>
                <a:latin typeface="Carollo Playscript Bold"/>
                <a:ea typeface="Carollo Playscript Bold"/>
                <a:cs typeface="Carollo Playscript Bold"/>
                <a:sym typeface="Carollo Playscript Bold"/>
              </a:rPr>
              <a:t>Perdagangan Dan Basis Militer</a:t>
            </a:r>
          </a:p>
        </p:txBody>
      </p:sp>
      <p:sp>
        <p:nvSpPr>
          <p:cNvPr name="TextBox 10" id="10"/>
          <p:cNvSpPr txBox="true"/>
          <p:nvPr/>
        </p:nvSpPr>
        <p:spPr>
          <a:xfrm rot="0">
            <a:off x="827425" y="3313598"/>
            <a:ext cx="402550" cy="471178"/>
          </a:xfrm>
          <a:prstGeom prst="rect">
            <a:avLst/>
          </a:prstGeom>
        </p:spPr>
        <p:txBody>
          <a:bodyPr anchor="t" rtlCol="false" tIns="0" lIns="0" bIns="0" rIns="0">
            <a:spAutoFit/>
          </a:bodyPr>
          <a:lstStyle/>
          <a:p>
            <a:pPr algn="ctr">
              <a:lnSpc>
                <a:spcPts val="3685"/>
              </a:lnSpc>
              <a:spcBef>
                <a:spcPct val="0"/>
              </a:spcBef>
            </a:pPr>
            <a:r>
              <a:rPr lang="en-US" sz="3350" spc="-167">
                <a:solidFill>
                  <a:srgbClr val="586746"/>
                </a:solidFill>
                <a:latin typeface="Carollo Playscript Bold"/>
                <a:ea typeface="Carollo Playscript Bold"/>
                <a:cs typeface="Carollo Playscript Bold"/>
                <a:sym typeface="Carollo Playscript Bold"/>
              </a:rPr>
              <a:t>A.</a:t>
            </a:r>
          </a:p>
        </p:txBody>
      </p:sp>
      <p:sp>
        <p:nvSpPr>
          <p:cNvPr name="TextBox 11" id="11"/>
          <p:cNvSpPr txBox="true"/>
          <p:nvPr/>
        </p:nvSpPr>
        <p:spPr>
          <a:xfrm rot="0">
            <a:off x="844451" y="4672322"/>
            <a:ext cx="385524" cy="471178"/>
          </a:xfrm>
          <a:prstGeom prst="rect">
            <a:avLst/>
          </a:prstGeom>
        </p:spPr>
        <p:txBody>
          <a:bodyPr anchor="t" rtlCol="false" tIns="0" lIns="0" bIns="0" rIns="0">
            <a:spAutoFit/>
          </a:bodyPr>
          <a:lstStyle/>
          <a:p>
            <a:pPr algn="ctr">
              <a:lnSpc>
                <a:spcPts val="3685"/>
              </a:lnSpc>
              <a:spcBef>
                <a:spcPct val="0"/>
              </a:spcBef>
            </a:pPr>
            <a:r>
              <a:rPr lang="en-US" sz="3350" spc="-167">
                <a:solidFill>
                  <a:srgbClr val="586746"/>
                </a:solidFill>
                <a:latin typeface="Carollo Playscript Bold"/>
                <a:ea typeface="Carollo Playscript Bold"/>
                <a:cs typeface="Carollo Playscript Bold"/>
                <a:sym typeface="Carollo Playscript Bold"/>
              </a:rPr>
              <a:t>B.</a:t>
            </a:r>
          </a:p>
        </p:txBody>
      </p:sp>
      <p:sp>
        <p:nvSpPr>
          <p:cNvPr name="TextBox 12" id="12"/>
          <p:cNvSpPr txBox="true"/>
          <p:nvPr/>
        </p:nvSpPr>
        <p:spPr>
          <a:xfrm rot="0">
            <a:off x="810875" y="5866010"/>
            <a:ext cx="389811" cy="471178"/>
          </a:xfrm>
          <a:prstGeom prst="rect">
            <a:avLst/>
          </a:prstGeom>
        </p:spPr>
        <p:txBody>
          <a:bodyPr anchor="t" rtlCol="false" tIns="0" lIns="0" bIns="0" rIns="0">
            <a:spAutoFit/>
          </a:bodyPr>
          <a:lstStyle/>
          <a:p>
            <a:pPr algn="ctr">
              <a:lnSpc>
                <a:spcPts val="3685"/>
              </a:lnSpc>
              <a:spcBef>
                <a:spcPct val="0"/>
              </a:spcBef>
            </a:pPr>
            <a:r>
              <a:rPr lang="en-US" sz="3350" spc="-167">
                <a:solidFill>
                  <a:srgbClr val="586746"/>
                </a:solidFill>
                <a:latin typeface="Carollo Playscript Bold"/>
                <a:ea typeface="Carollo Playscript Bold"/>
                <a:cs typeface="Carollo Playscript Bold"/>
                <a:sym typeface="Carollo Playscript Bold"/>
              </a:rPr>
              <a:t>C.</a:t>
            </a:r>
          </a:p>
        </p:txBody>
      </p:sp>
      <p:sp>
        <p:nvSpPr>
          <p:cNvPr name="TextBox 13" id="13"/>
          <p:cNvSpPr txBox="true"/>
          <p:nvPr/>
        </p:nvSpPr>
        <p:spPr>
          <a:xfrm rot="0">
            <a:off x="1667446" y="5823296"/>
            <a:ext cx="6839954" cy="762346"/>
          </a:xfrm>
          <a:prstGeom prst="rect">
            <a:avLst/>
          </a:prstGeom>
        </p:spPr>
        <p:txBody>
          <a:bodyPr anchor="t" rtlCol="false" tIns="0" lIns="0" bIns="0" rIns="0">
            <a:spAutoFit/>
          </a:bodyPr>
          <a:lstStyle/>
          <a:p>
            <a:pPr algn="l">
              <a:lnSpc>
                <a:spcPts val="2950"/>
              </a:lnSpc>
            </a:pPr>
            <a:r>
              <a:rPr lang="en-US" sz="2682" spc="-134">
                <a:solidFill>
                  <a:srgbClr val="586746"/>
                </a:solidFill>
                <a:latin typeface="Carollo Playscript Bold"/>
                <a:ea typeface="Carollo Playscript Bold"/>
                <a:cs typeface="Carollo Playscript Bold"/>
                <a:sym typeface="Carollo Playscript Bold"/>
              </a:rPr>
              <a:t>Mengaruk Sebanyak Mungkin Kekayaan </a:t>
            </a:r>
          </a:p>
          <a:p>
            <a:pPr algn="l">
              <a:lnSpc>
                <a:spcPts val="2950"/>
              </a:lnSpc>
              <a:spcBef>
                <a:spcPct val="0"/>
              </a:spcBef>
            </a:pPr>
            <a:r>
              <a:rPr lang="en-US" sz="2682" spc="-134">
                <a:solidFill>
                  <a:srgbClr val="586746"/>
                </a:solidFill>
                <a:latin typeface="Carollo Playscript Bold"/>
                <a:ea typeface="Carollo Playscript Bold"/>
                <a:cs typeface="Carollo Playscript Bold"/>
                <a:sym typeface="Carollo Playscript Bold"/>
              </a:rPr>
              <a:t>Sumber Daya Alam Suatu Wilayah</a:t>
            </a:r>
          </a:p>
        </p:txBody>
      </p:sp>
      <p:sp>
        <p:nvSpPr>
          <p:cNvPr name="TextBox 14" id="14"/>
          <p:cNvSpPr txBox="true"/>
          <p:nvPr/>
        </p:nvSpPr>
        <p:spPr>
          <a:xfrm rot="0">
            <a:off x="837188" y="7127102"/>
            <a:ext cx="392787" cy="471178"/>
          </a:xfrm>
          <a:prstGeom prst="rect">
            <a:avLst/>
          </a:prstGeom>
        </p:spPr>
        <p:txBody>
          <a:bodyPr anchor="t" rtlCol="false" tIns="0" lIns="0" bIns="0" rIns="0">
            <a:spAutoFit/>
          </a:bodyPr>
          <a:lstStyle/>
          <a:p>
            <a:pPr algn="ctr">
              <a:lnSpc>
                <a:spcPts val="3685"/>
              </a:lnSpc>
              <a:spcBef>
                <a:spcPct val="0"/>
              </a:spcBef>
            </a:pPr>
            <a:r>
              <a:rPr lang="en-US" sz="3350" spc="-167">
                <a:solidFill>
                  <a:srgbClr val="586746"/>
                </a:solidFill>
                <a:latin typeface="Carollo Playscript Bold"/>
                <a:ea typeface="Carollo Playscript Bold"/>
                <a:cs typeface="Carollo Playscript Bold"/>
                <a:sym typeface="Carollo Playscript Bold"/>
              </a:rPr>
              <a:t>D.</a:t>
            </a:r>
          </a:p>
        </p:txBody>
      </p:sp>
      <p:sp>
        <p:nvSpPr>
          <p:cNvPr name="TextBox 15" id="15"/>
          <p:cNvSpPr txBox="true"/>
          <p:nvPr/>
        </p:nvSpPr>
        <p:spPr>
          <a:xfrm rot="0">
            <a:off x="1592013" y="7117577"/>
            <a:ext cx="6184342" cy="779434"/>
          </a:xfrm>
          <a:prstGeom prst="rect">
            <a:avLst/>
          </a:prstGeom>
        </p:spPr>
        <p:txBody>
          <a:bodyPr anchor="t" rtlCol="false" tIns="0" lIns="0" bIns="0" rIns="0">
            <a:spAutoFit/>
          </a:bodyPr>
          <a:lstStyle/>
          <a:p>
            <a:pPr algn="l">
              <a:lnSpc>
                <a:spcPts val="3051"/>
              </a:lnSpc>
            </a:pPr>
            <a:r>
              <a:rPr lang="en-US" sz="2773" spc="-138">
                <a:solidFill>
                  <a:srgbClr val="586746"/>
                </a:solidFill>
                <a:latin typeface="Carollo Playscript Bold"/>
                <a:ea typeface="Carollo Playscript Bold"/>
                <a:cs typeface="Carollo Playscript Bold"/>
                <a:sym typeface="Carollo Playscript Bold"/>
              </a:rPr>
              <a:t>Ikut Campur Tangan Dalam Urusan</a:t>
            </a:r>
          </a:p>
          <a:p>
            <a:pPr algn="l">
              <a:lnSpc>
                <a:spcPts val="3051"/>
              </a:lnSpc>
              <a:spcBef>
                <a:spcPct val="0"/>
              </a:spcBef>
            </a:pPr>
            <a:r>
              <a:rPr lang="en-US" sz="2773" spc="-138">
                <a:solidFill>
                  <a:srgbClr val="586746"/>
                </a:solidFill>
                <a:latin typeface="Carollo Playscript Bold"/>
                <a:ea typeface="Carollo Playscript Bold"/>
                <a:cs typeface="Carollo Playscript Bold"/>
                <a:sym typeface="Carollo Playscript Bold"/>
              </a:rPr>
              <a:t> Politik Suatu Wilayah</a:t>
            </a:r>
          </a:p>
        </p:txBody>
      </p:sp>
      <p:sp>
        <p:nvSpPr>
          <p:cNvPr name="TextBox 16" id="16"/>
          <p:cNvSpPr txBox="true"/>
          <p:nvPr/>
        </p:nvSpPr>
        <p:spPr>
          <a:xfrm rot="0">
            <a:off x="810875" y="8322180"/>
            <a:ext cx="375404" cy="471178"/>
          </a:xfrm>
          <a:prstGeom prst="rect">
            <a:avLst/>
          </a:prstGeom>
        </p:spPr>
        <p:txBody>
          <a:bodyPr anchor="t" rtlCol="false" tIns="0" lIns="0" bIns="0" rIns="0">
            <a:spAutoFit/>
          </a:bodyPr>
          <a:lstStyle/>
          <a:p>
            <a:pPr algn="ctr">
              <a:lnSpc>
                <a:spcPts val="3685"/>
              </a:lnSpc>
              <a:spcBef>
                <a:spcPct val="0"/>
              </a:spcBef>
            </a:pPr>
            <a:r>
              <a:rPr lang="en-US" sz="3350" spc="-167">
                <a:solidFill>
                  <a:srgbClr val="586746"/>
                </a:solidFill>
                <a:latin typeface="Carollo Playscript Bold"/>
                <a:ea typeface="Carollo Playscript Bold"/>
                <a:cs typeface="Carollo Playscript Bold"/>
                <a:sym typeface="Carollo Playscript Bold"/>
              </a:rPr>
              <a:t>E.</a:t>
            </a:r>
          </a:p>
        </p:txBody>
      </p:sp>
      <p:sp>
        <p:nvSpPr>
          <p:cNvPr name="TextBox 17" id="17"/>
          <p:cNvSpPr txBox="true"/>
          <p:nvPr/>
        </p:nvSpPr>
        <p:spPr>
          <a:xfrm rot="0">
            <a:off x="1632028" y="8341527"/>
            <a:ext cx="6144327" cy="422959"/>
          </a:xfrm>
          <a:prstGeom prst="rect">
            <a:avLst/>
          </a:prstGeom>
        </p:spPr>
        <p:txBody>
          <a:bodyPr anchor="t" rtlCol="false" tIns="0" lIns="0" bIns="0" rIns="0">
            <a:spAutoFit/>
          </a:bodyPr>
          <a:lstStyle/>
          <a:p>
            <a:pPr algn="l">
              <a:lnSpc>
                <a:spcPts val="3267"/>
              </a:lnSpc>
              <a:spcBef>
                <a:spcPct val="0"/>
              </a:spcBef>
            </a:pPr>
            <a:r>
              <a:rPr lang="en-US" sz="2970" spc="-148">
                <a:solidFill>
                  <a:srgbClr val="586746"/>
                </a:solidFill>
                <a:latin typeface="Carollo Playscript Bold"/>
                <a:ea typeface="Carollo Playscript Bold"/>
                <a:cs typeface="Carollo Playscript Bold"/>
                <a:sym typeface="Carollo Playscript Bold"/>
              </a:rPr>
              <a:t>Motivasi 3G (Gold, Gospel, Glory)</a:t>
            </a:r>
          </a:p>
        </p:txBody>
      </p:sp>
      <p:sp>
        <p:nvSpPr>
          <p:cNvPr name="TextBox 18" id="18"/>
          <p:cNvSpPr txBox="true"/>
          <p:nvPr/>
        </p:nvSpPr>
        <p:spPr>
          <a:xfrm rot="0">
            <a:off x="857548" y="9296400"/>
            <a:ext cx="369451" cy="471178"/>
          </a:xfrm>
          <a:prstGeom prst="rect">
            <a:avLst/>
          </a:prstGeom>
        </p:spPr>
        <p:txBody>
          <a:bodyPr anchor="t" rtlCol="false" tIns="0" lIns="0" bIns="0" rIns="0">
            <a:spAutoFit/>
          </a:bodyPr>
          <a:lstStyle/>
          <a:p>
            <a:pPr algn="ctr">
              <a:lnSpc>
                <a:spcPts val="3685"/>
              </a:lnSpc>
              <a:spcBef>
                <a:spcPct val="0"/>
              </a:spcBef>
            </a:pPr>
            <a:r>
              <a:rPr lang="en-US" sz="3350" spc="-167">
                <a:solidFill>
                  <a:srgbClr val="586746"/>
                </a:solidFill>
                <a:latin typeface="Carollo Playscript Bold"/>
                <a:ea typeface="Carollo Playscript Bold"/>
                <a:cs typeface="Carollo Playscript Bold"/>
                <a:sym typeface="Carollo Playscript Bold"/>
              </a:rPr>
              <a:t>F.</a:t>
            </a:r>
          </a:p>
        </p:txBody>
      </p:sp>
      <p:sp>
        <p:nvSpPr>
          <p:cNvPr name="TextBox 19" id="19"/>
          <p:cNvSpPr txBox="true"/>
          <p:nvPr/>
        </p:nvSpPr>
        <p:spPr>
          <a:xfrm rot="0">
            <a:off x="1632028" y="9286875"/>
            <a:ext cx="9698869" cy="836765"/>
          </a:xfrm>
          <a:prstGeom prst="rect">
            <a:avLst/>
          </a:prstGeom>
        </p:spPr>
        <p:txBody>
          <a:bodyPr anchor="t" rtlCol="false" tIns="0" lIns="0" bIns="0" rIns="0">
            <a:spAutoFit/>
          </a:bodyPr>
          <a:lstStyle/>
          <a:p>
            <a:pPr algn="l">
              <a:lnSpc>
                <a:spcPts val="3267"/>
              </a:lnSpc>
            </a:pPr>
            <a:r>
              <a:rPr lang="en-US" sz="2970" spc="-148">
                <a:solidFill>
                  <a:srgbClr val="586746"/>
                </a:solidFill>
                <a:latin typeface="Carollo Playscript Bold"/>
                <a:ea typeface="Carollo Playscript Bold"/>
                <a:cs typeface="Carollo Playscript Bold"/>
                <a:sym typeface="Carollo Playscript Bold"/>
              </a:rPr>
              <a:t>Agar Dapat Menyebarkan Agama Serta Kebudayaan </a:t>
            </a:r>
          </a:p>
          <a:p>
            <a:pPr algn="l">
              <a:lnSpc>
                <a:spcPts val="3267"/>
              </a:lnSpc>
              <a:spcBef>
                <a:spcPct val="0"/>
              </a:spcBef>
            </a:pPr>
            <a:r>
              <a:rPr lang="en-US" sz="2970" spc="-148">
                <a:solidFill>
                  <a:srgbClr val="586746"/>
                </a:solidFill>
                <a:latin typeface="Carollo Playscript Bold"/>
                <a:ea typeface="Carollo Playscript Bold"/>
                <a:cs typeface="Carollo Playscript Bold"/>
                <a:sym typeface="Carollo Playscript Bold"/>
              </a:rPr>
              <a:t>Ke Indonesia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0">
            <a:off x="-3876582" y="6523389"/>
            <a:ext cx="9068430" cy="8229600"/>
          </a:xfrm>
          <a:custGeom>
            <a:avLst/>
            <a:gdLst/>
            <a:ahLst/>
            <a:cxnLst/>
            <a:rect r="r" b="b" t="t" l="l"/>
            <a:pathLst>
              <a:path h="8229600" w="9068430">
                <a:moveTo>
                  <a:pt x="9068430" y="0"/>
                </a:moveTo>
                <a:lnTo>
                  <a:pt x="0" y="0"/>
                </a:lnTo>
                <a:lnTo>
                  <a:pt x="0" y="8229600"/>
                </a:lnTo>
                <a:lnTo>
                  <a:pt x="9068430" y="8229600"/>
                </a:lnTo>
                <a:lnTo>
                  <a:pt x="9068430" y="0"/>
                </a:lnTo>
                <a:close/>
              </a:path>
            </a:pathLst>
          </a:custGeom>
          <a:blipFill>
            <a:blip r:embed="rId3"/>
            <a:stretch>
              <a:fillRect l="0" t="0" r="0" b="0"/>
            </a:stretch>
          </a:blipFill>
        </p:spPr>
      </p:sp>
      <p:sp>
        <p:nvSpPr>
          <p:cNvPr name="Freeform 4" id="4"/>
          <p:cNvSpPr/>
          <p:nvPr/>
        </p:nvSpPr>
        <p:spPr>
          <a:xfrm flipH="false" flipV="false" rot="0">
            <a:off x="11848216" y="-2075996"/>
            <a:ext cx="10384353" cy="8229600"/>
          </a:xfrm>
          <a:custGeom>
            <a:avLst/>
            <a:gdLst/>
            <a:ahLst/>
            <a:cxnLst/>
            <a:rect r="r" b="b" t="t" l="l"/>
            <a:pathLst>
              <a:path h="8229600" w="10384353">
                <a:moveTo>
                  <a:pt x="0" y="0"/>
                </a:moveTo>
                <a:lnTo>
                  <a:pt x="10384354" y="0"/>
                </a:lnTo>
                <a:lnTo>
                  <a:pt x="10384354" y="8229600"/>
                </a:lnTo>
                <a:lnTo>
                  <a:pt x="0" y="8229600"/>
                </a:lnTo>
                <a:lnTo>
                  <a:pt x="0" y="0"/>
                </a:lnTo>
                <a:close/>
              </a:path>
            </a:pathLst>
          </a:custGeom>
          <a:blipFill>
            <a:blip r:embed="rId4"/>
            <a:stretch>
              <a:fillRect l="0" t="0" r="0" b="0"/>
            </a:stretch>
          </a:blipFill>
        </p:spPr>
      </p:sp>
      <p:grpSp>
        <p:nvGrpSpPr>
          <p:cNvPr name="Group 5" id="5"/>
          <p:cNvGrpSpPr>
            <a:grpSpLocks noChangeAspect="true"/>
          </p:cNvGrpSpPr>
          <p:nvPr/>
        </p:nvGrpSpPr>
        <p:grpSpPr>
          <a:xfrm rot="0">
            <a:off x="12830763" y="579418"/>
            <a:ext cx="5180567" cy="4116122"/>
            <a:chOff x="0" y="0"/>
            <a:chExt cx="3901440" cy="3099816"/>
          </a:xfrm>
        </p:grpSpPr>
        <p:sp>
          <p:nvSpPr>
            <p:cNvPr name="Freeform 6" id="6"/>
            <p:cNvSpPr/>
            <p:nvPr/>
          </p:nvSpPr>
          <p:spPr>
            <a:xfrm flipH="false" flipV="false" rot="0">
              <a:off x="127000" y="190500"/>
              <a:ext cx="3657600" cy="2413000"/>
            </a:xfrm>
            <a:custGeom>
              <a:avLst/>
              <a:gdLst/>
              <a:ahLst/>
              <a:cxnLst/>
              <a:rect r="r" b="b" t="t" l="l"/>
              <a:pathLst>
                <a:path h="2413000" w="3657600">
                  <a:moveTo>
                    <a:pt x="3657600" y="2413000"/>
                  </a:moveTo>
                  <a:lnTo>
                    <a:pt x="0" y="2413000"/>
                  </a:lnTo>
                  <a:lnTo>
                    <a:pt x="0" y="0"/>
                  </a:lnTo>
                  <a:lnTo>
                    <a:pt x="3657600" y="0"/>
                  </a:lnTo>
                  <a:lnTo>
                    <a:pt x="3657600" y="2413000"/>
                  </a:lnTo>
                  <a:close/>
                </a:path>
              </a:pathLst>
            </a:custGeom>
            <a:blipFill>
              <a:blip r:embed="rId5"/>
              <a:stretch>
                <a:fillRect l="0" t="-434" r="0" b="-434"/>
              </a:stretch>
            </a:blipFill>
          </p:spPr>
        </p:sp>
        <p:sp>
          <p:nvSpPr>
            <p:cNvPr name="Freeform 7" id="7"/>
            <p:cNvSpPr/>
            <p:nvPr/>
          </p:nvSpPr>
          <p:spPr>
            <a:xfrm flipH="false" flipV="false" rot="0">
              <a:off x="0" y="0"/>
              <a:ext cx="3901440" cy="3099816"/>
            </a:xfrm>
            <a:custGeom>
              <a:avLst/>
              <a:gdLst/>
              <a:ahLst/>
              <a:cxnLst/>
              <a:rect r="r" b="b" t="t" l="l"/>
              <a:pathLst>
                <a:path h="3099816" w="3901440">
                  <a:moveTo>
                    <a:pt x="3901440" y="3099816"/>
                  </a:moveTo>
                  <a:lnTo>
                    <a:pt x="0" y="3099816"/>
                  </a:lnTo>
                  <a:lnTo>
                    <a:pt x="0" y="0"/>
                  </a:lnTo>
                  <a:lnTo>
                    <a:pt x="3901440" y="0"/>
                  </a:lnTo>
                  <a:lnTo>
                    <a:pt x="3901440" y="3099816"/>
                  </a:lnTo>
                  <a:close/>
                </a:path>
              </a:pathLst>
            </a:custGeom>
            <a:blipFill>
              <a:blip r:embed="rId6"/>
              <a:stretch>
                <a:fillRect l="0" t="-29" r="0" b="-29"/>
              </a:stretch>
            </a:blipFill>
          </p:spPr>
        </p:sp>
      </p:grpSp>
      <p:sp>
        <p:nvSpPr>
          <p:cNvPr name="Freeform 8" id="8"/>
          <p:cNvSpPr/>
          <p:nvPr/>
        </p:nvSpPr>
        <p:spPr>
          <a:xfrm flipH="false" flipV="false" rot="2090350">
            <a:off x="15157041" y="1297"/>
            <a:ext cx="4204519" cy="1156243"/>
          </a:xfrm>
          <a:custGeom>
            <a:avLst/>
            <a:gdLst/>
            <a:ahLst/>
            <a:cxnLst/>
            <a:rect r="r" b="b" t="t" l="l"/>
            <a:pathLst>
              <a:path h="1156243" w="4204519">
                <a:moveTo>
                  <a:pt x="0" y="0"/>
                </a:moveTo>
                <a:lnTo>
                  <a:pt x="4204518" y="0"/>
                </a:lnTo>
                <a:lnTo>
                  <a:pt x="4204518" y="1156243"/>
                </a:lnTo>
                <a:lnTo>
                  <a:pt x="0" y="1156243"/>
                </a:lnTo>
                <a:lnTo>
                  <a:pt x="0" y="0"/>
                </a:lnTo>
                <a:close/>
              </a:path>
            </a:pathLst>
          </a:custGeom>
          <a:blipFill>
            <a:blip r:embed="rId7"/>
            <a:stretch>
              <a:fillRect l="0" t="0" r="0" b="0"/>
            </a:stretch>
          </a:blipFill>
        </p:spPr>
      </p:sp>
      <p:sp>
        <p:nvSpPr>
          <p:cNvPr name="TextBox 9" id="9"/>
          <p:cNvSpPr txBox="true"/>
          <p:nvPr/>
        </p:nvSpPr>
        <p:spPr>
          <a:xfrm rot="0">
            <a:off x="1028700" y="3969004"/>
            <a:ext cx="13513257" cy="2834711"/>
          </a:xfrm>
          <a:prstGeom prst="rect">
            <a:avLst/>
          </a:prstGeom>
        </p:spPr>
        <p:txBody>
          <a:bodyPr anchor="t" rtlCol="false" tIns="0" lIns="0" bIns="0" rIns="0">
            <a:spAutoFit/>
          </a:bodyPr>
          <a:lstStyle/>
          <a:p>
            <a:pPr algn="l">
              <a:lnSpc>
                <a:spcPts val="5550"/>
              </a:lnSpc>
            </a:pPr>
            <a:r>
              <a:rPr lang="en-US" sz="5550" spc="-277">
                <a:solidFill>
                  <a:srgbClr val="586746"/>
                </a:solidFill>
                <a:latin typeface="Carollo Playscript Bold"/>
                <a:ea typeface="Carollo Playscript Bold"/>
                <a:cs typeface="Carollo Playscript Bold"/>
                <a:sym typeface="Carollo Playscript Bold"/>
              </a:rPr>
              <a:t>A. Dapat menguasai Perdagangan Rempah Rempah Langsung Dari Daerah Sumbernya</a:t>
            </a:r>
          </a:p>
          <a:p>
            <a:pPr algn="l">
              <a:lnSpc>
                <a:spcPts val="555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46798" y="986790"/>
            <a:ext cx="16082084" cy="8807958"/>
            <a:chOff x="0" y="0"/>
            <a:chExt cx="4235611" cy="2319791"/>
          </a:xfrm>
        </p:grpSpPr>
        <p:sp>
          <p:nvSpPr>
            <p:cNvPr name="Freeform 4" id="4"/>
            <p:cNvSpPr/>
            <p:nvPr/>
          </p:nvSpPr>
          <p:spPr>
            <a:xfrm flipH="false" flipV="false" rot="0">
              <a:off x="0" y="0"/>
              <a:ext cx="4235611" cy="2319791"/>
            </a:xfrm>
            <a:custGeom>
              <a:avLst/>
              <a:gdLst/>
              <a:ahLst/>
              <a:cxnLst/>
              <a:rect r="r" b="b" t="t" l="l"/>
              <a:pathLst>
                <a:path h="2319791" w="4235611">
                  <a:moveTo>
                    <a:pt x="24551" y="0"/>
                  </a:moveTo>
                  <a:lnTo>
                    <a:pt x="4211059" y="0"/>
                  </a:lnTo>
                  <a:cubicBezTo>
                    <a:pt x="4224619" y="0"/>
                    <a:pt x="4235611" y="10992"/>
                    <a:pt x="4235611" y="24551"/>
                  </a:cubicBezTo>
                  <a:lnTo>
                    <a:pt x="4235611" y="2295240"/>
                  </a:lnTo>
                  <a:cubicBezTo>
                    <a:pt x="4235611" y="2301751"/>
                    <a:pt x="4233024" y="2307996"/>
                    <a:pt x="4228420" y="2312601"/>
                  </a:cubicBezTo>
                  <a:cubicBezTo>
                    <a:pt x="4223815" y="2317205"/>
                    <a:pt x="4217571" y="2319791"/>
                    <a:pt x="4211059" y="2319791"/>
                  </a:cubicBezTo>
                  <a:lnTo>
                    <a:pt x="24551" y="2319791"/>
                  </a:lnTo>
                  <a:cubicBezTo>
                    <a:pt x="18040" y="2319791"/>
                    <a:pt x="11795" y="2317205"/>
                    <a:pt x="7191" y="2312601"/>
                  </a:cubicBezTo>
                  <a:cubicBezTo>
                    <a:pt x="2587" y="2307996"/>
                    <a:pt x="0" y="2301751"/>
                    <a:pt x="0" y="2295240"/>
                  </a:cubicBezTo>
                  <a:lnTo>
                    <a:pt x="0" y="24551"/>
                  </a:lnTo>
                  <a:cubicBezTo>
                    <a:pt x="0" y="18040"/>
                    <a:pt x="2587" y="11795"/>
                    <a:pt x="7191" y="7191"/>
                  </a:cubicBezTo>
                  <a:cubicBezTo>
                    <a:pt x="11795" y="2587"/>
                    <a:pt x="18040" y="0"/>
                    <a:pt x="24551" y="0"/>
                  </a:cubicBezTo>
                  <a:close/>
                </a:path>
              </a:pathLst>
            </a:custGeom>
            <a:solidFill>
              <a:srgbClr val="CBBBA0"/>
            </a:solidFill>
          </p:spPr>
        </p:sp>
        <p:sp>
          <p:nvSpPr>
            <p:cNvPr name="TextBox 5" id="5"/>
            <p:cNvSpPr txBox="true"/>
            <p:nvPr/>
          </p:nvSpPr>
          <p:spPr>
            <a:xfrm>
              <a:off x="0" y="19050"/>
              <a:ext cx="4235611" cy="2300741"/>
            </a:xfrm>
            <a:prstGeom prst="rect">
              <a:avLst/>
            </a:prstGeom>
          </p:spPr>
          <p:txBody>
            <a:bodyPr anchor="ctr" rtlCol="false" tIns="50800" lIns="50800" bIns="50800" rIns="50800"/>
            <a:lstStyle/>
            <a:p>
              <a:pPr algn="ctr">
                <a:lnSpc>
                  <a:spcPts val="2563"/>
                </a:lnSpc>
              </a:pPr>
            </a:p>
          </p:txBody>
        </p:sp>
      </p:grpSp>
      <p:sp>
        <p:nvSpPr>
          <p:cNvPr name="Freeform 6" id="6"/>
          <p:cNvSpPr/>
          <p:nvPr/>
        </p:nvSpPr>
        <p:spPr>
          <a:xfrm flipH="false" flipV="false" rot="0">
            <a:off x="15765649" y="-1772205"/>
            <a:ext cx="6842268" cy="10567209"/>
          </a:xfrm>
          <a:custGeom>
            <a:avLst/>
            <a:gdLst/>
            <a:ahLst/>
            <a:cxnLst/>
            <a:rect r="r" b="b" t="t" l="l"/>
            <a:pathLst>
              <a:path h="10567209" w="6842268">
                <a:moveTo>
                  <a:pt x="0" y="0"/>
                </a:moveTo>
                <a:lnTo>
                  <a:pt x="6842269" y="0"/>
                </a:lnTo>
                <a:lnTo>
                  <a:pt x="6842269" y="10567209"/>
                </a:lnTo>
                <a:lnTo>
                  <a:pt x="0" y="10567209"/>
                </a:lnTo>
                <a:lnTo>
                  <a:pt x="0" y="0"/>
                </a:lnTo>
                <a:close/>
              </a:path>
            </a:pathLst>
          </a:custGeom>
          <a:blipFill>
            <a:blip r:embed="rId3">
              <a:alphaModFix amt="50000"/>
            </a:blip>
            <a:stretch>
              <a:fillRect l="0" t="0" r="0" b="0"/>
            </a:stretch>
          </a:blipFill>
        </p:spPr>
      </p:sp>
      <p:sp>
        <p:nvSpPr>
          <p:cNvPr name="TextBox 7" id="7"/>
          <p:cNvSpPr txBox="true"/>
          <p:nvPr/>
        </p:nvSpPr>
        <p:spPr>
          <a:xfrm rot="0">
            <a:off x="1835149" y="1656694"/>
            <a:ext cx="15105382" cy="7138310"/>
          </a:xfrm>
          <a:prstGeom prst="rect">
            <a:avLst/>
          </a:prstGeom>
        </p:spPr>
        <p:txBody>
          <a:bodyPr anchor="t" rtlCol="false" tIns="0" lIns="0" bIns="0" rIns="0">
            <a:spAutoFit/>
          </a:bodyPr>
          <a:lstStyle/>
          <a:p>
            <a:pPr algn="ctr">
              <a:lnSpc>
                <a:spcPts val="3755"/>
              </a:lnSpc>
            </a:pPr>
            <a:r>
              <a:rPr lang="en-US" sz="3413" spc="-170">
                <a:solidFill>
                  <a:srgbClr val="000000"/>
                </a:solidFill>
                <a:latin typeface="Carollo Playscript Bold"/>
                <a:ea typeface="Carollo Playscript Bold"/>
                <a:cs typeface="Carollo Playscript Bold"/>
                <a:sym typeface="Carollo Playscript Bold"/>
              </a:rPr>
              <a:t>Kedatangan bangsa Eropa ke Indonesia tujuan utamanya adalah untuk berdagang. Mereka mengetahui kalau Indonesia punya kekayaan alam berupa rempah yang kualitasnya sangat bagus bahkan berbeda dengan apa yang ada di wilayah mereka. </a:t>
            </a:r>
          </a:p>
          <a:p>
            <a:pPr algn="ctr">
              <a:lnSpc>
                <a:spcPts val="3755"/>
              </a:lnSpc>
            </a:pPr>
          </a:p>
          <a:p>
            <a:pPr algn="ctr">
              <a:lnSpc>
                <a:spcPts val="3755"/>
              </a:lnSpc>
            </a:pPr>
            <a:r>
              <a:rPr lang="en-US" sz="3413" spc="-170">
                <a:solidFill>
                  <a:srgbClr val="000000"/>
                </a:solidFill>
                <a:latin typeface="Carollo Playscript Bold"/>
                <a:ea typeface="Carollo Playscript Bold"/>
                <a:cs typeface="Carollo Playscript Bold"/>
                <a:sym typeface="Carollo Playscript Bold"/>
              </a:rPr>
              <a:t>Tidak hanya itu harga rempah yang ada di Indonesia juga dibanderol cukup murah sehingga mereka sangat berminat untuk membelinya. Sedangkan harga rempah serupa yang mereka butuhkan di eropa sangat tinggi dan kualitasnya tidak sebagus di indonesia dan itu membuat keuntungan yang didapatkan tidak akan banyak kalau dijual kembali.</a:t>
            </a:r>
          </a:p>
          <a:p>
            <a:pPr algn="ctr">
              <a:lnSpc>
                <a:spcPts val="3755"/>
              </a:lnSpc>
              <a:spcBef>
                <a:spcPct val="0"/>
              </a:spcBef>
            </a:pPr>
            <a:r>
              <a:rPr lang="en-US" sz="3413" spc="-170">
                <a:solidFill>
                  <a:srgbClr val="000000"/>
                </a:solidFill>
                <a:latin typeface="Carollo Playscript Bold"/>
                <a:ea typeface="Carollo Playscript Bold"/>
                <a:cs typeface="Carollo Playscript Bold"/>
                <a:sym typeface="Carollo Playscript Bold"/>
              </a:rPr>
              <a:t>Karena tidak puas dengan berdagang mereka mulai menghianati janji awal mereka terlebih saat melihat kekayaan alam Indonesia yang melimpah ruah. Mereka yang awalnya hanya ingin berdagang kemudian ingin menguasai kekayaan alam Indonesia.</a:t>
            </a:r>
          </a:p>
        </p:txBody>
      </p:sp>
      <p:sp>
        <p:nvSpPr>
          <p:cNvPr name="Freeform 8" id="8"/>
          <p:cNvSpPr/>
          <p:nvPr/>
        </p:nvSpPr>
        <p:spPr>
          <a:xfrm flipH="false" flipV="false" rot="0">
            <a:off x="-1087299" y="-632260"/>
            <a:ext cx="3587766" cy="5775760"/>
          </a:xfrm>
          <a:custGeom>
            <a:avLst/>
            <a:gdLst/>
            <a:ahLst/>
            <a:cxnLst/>
            <a:rect r="r" b="b" t="t" l="l"/>
            <a:pathLst>
              <a:path h="5775760" w="3587766">
                <a:moveTo>
                  <a:pt x="0" y="0"/>
                </a:moveTo>
                <a:lnTo>
                  <a:pt x="3587766" y="0"/>
                </a:lnTo>
                <a:lnTo>
                  <a:pt x="3587766" y="5775760"/>
                </a:lnTo>
                <a:lnTo>
                  <a:pt x="0" y="577576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DAGM3T-fFJw</dc:identifier>
  <dcterms:modified xsi:type="dcterms:W3CDTF">2011-08-01T06:04:30Z</dcterms:modified>
  <cp:revision>1</cp:revision>
  <dc:title>Cokelat Hijau Vintage Illustrative Presentasi Menjelajahi Narasi Sejarah</dc:title>
</cp:coreProperties>
</file>